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9"/>
  </p:notesMasterIdLst>
  <p:sldIdLst>
    <p:sldId id="326" r:id="rId2"/>
    <p:sldId id="330" r:id="rId3"/>
    <p:sldId id="335" r:id="rId4"/>
    <p:sldId id="336" r:id="rId5"/>
    <p:sldId id="337" r:id="rId6"/>
    <p:sldId id="334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33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59YeVfHaYBrZ8tynW/yxg==" hashData="eTVf0JS4GV2jUxzAzq5gMKA2/cjrTiz6I39MRoRtdRnLS9lioOXX38cIdOKc6taPpDFbBAW1fKa9ya/ClEh+Q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60"/>
  </p:normalViewPr>
  <p:slideViewPr>
    <p:cSldViewPr snapToGrid="0" showGuides="1">
      <p:cViewPr varScale="1">
        <p:scale>
          <a:sx n="171" d="100"/>
          <a:sy n="171" d="100"/>
        </p:scale>
        <p:origin x="1120" y="16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2" y="347155"/>
            <a:ext cx="1866546" cy="1240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8F4A28-FCF0-E04B-B48C-7B32B3C3D6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7382" y="347155"/>
            <a:ext cx="1866546" cy="12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211750" cy="22117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95DA618-C49A-964A-84ED-AB9AAAA71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2263" y="475785"/>
            <a:ext cx="1611737" cy="12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24/11/2022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4617" y="105486"/>
            <a:ext cx="540000" cy="54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756B58-0664-DD41-9904-CE66D77121A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2638" y="129548"/>
            <a:ext cx="579830" cy="4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emf"/><Relationship Id="rId7" Type="http://schemas.openxmlformats.org/officeDocument/2006/relationships/image" Target="../media/image4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14.png"/><Relationship Id="rId9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56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Kwft0gBX6c?feature=oembed" TargetMode="Externa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83568" y="4052533"/>
            <a:ext cx="5184576" cy="447947"/>
          </a:xfrm>
        </p:spPr>
        <p:txBody>
          <a:bodyPr/>
          <a:lstStyle/>
          <a:p>
            <a:r>
              <a:rPr lang="fr-FR" sz="2400" dirty="0"/>
              <a:t>Ecole Nationale de l’Aviation Civile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pied de page 7">
            <a:extLst>
              <a:ext uri="{FF2B5EF4-FFF2-40B4-BE49-F238E27FC236}">
                <a16:creationId xmlns:a16="http://schemas.microsoft.com/office/drawing/2014/main" id="{86B90B2C-8D4A-424F-8319-1A4347563BCE}"/>
              </a:ext>
            </a:extLst>
          </p:cNvPr>
          <p:cNvSpPr txBox="1">
            <a:spLocks/>
          </p:cNvSpPr>
          <p:nvPr/>
        </p:nvSpPr>
        <p:spPr bwMode="gray">
          <a:xfrm>
            <a:off x="1907704" y="4470409"/>
            <a:ext cx="3816424" cy="2615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b="0" i="1" dirty="0"/>
              <a:t>1</a:t>
            </a:r>
            <a:r>
              <a:rPr lang="fr-FR" sz="1600" b="0" i="1" baseline="30000" dirty="0"/>
              <a:t>ère</a:t>
            </a:r>
            <a:r>
              <a:rPr lang="fr-FR" sz="1600" b="0" i="1" dirty="0"/>
              <a:t> école aéronautique européenne</a:t>
            </a:r>
          </a:p>
        </p:txBody>
      </p:sp>
      <p:pic>
        <p:nvPicPr>
          <p:cNvPr id="10" name="Image 9" descr="Une image contenant avion, piste, bleu&#10;&#10;Description générée automatiquement">
            <a:extLst>
              <a:ext uri="{FF2B5EF4-FFF2-40B4-BE49-F238E27FC236}">
                <a16:creationId xmlns:a16="http://schemas.microsoft.com/office/drawing/2014/main" id="{C16E1545-6949-B248-8CD1-BFAA48D9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3" y="2415989"/>
            <a:ext cx="8446669" cy="15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école engagée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94" y="1623865"/>
            <a:ext cx="7340153" cy="436838"/>
          </a:xfrm>
        </p:spPr>
        <p:txBody>
          <a:bodyPr/>
          <a:lstStyle/>
          <a:p>
            <a:pPr indent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aux objectifs stratégiques de l’Etat dans la démarche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Plan d’Administration exemplaire</a:t>
            </a:r>
          </a:p>
          <a:p>
            <a:pPr indent="0"/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7B7714-968D-CE4E-A40C-1AF947B69FCF}"/>
              </a:ext>
            </a:extLst>
          </p:cNvPr>
          <p:cNvSpPr txBox="1"/>
          <p:nvPr/>
        </p:nvSpPr>
        <p:spPr>
          <a:xfrm>
            <a:off x="398494" y="2482119"/>
            <a:ext cx="3467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Développement durable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Démarche campus vert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Lutte contre les consommations énergétiques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mobilité : Transport doux, co-voiturage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Récupération et tri des déchets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Nourriture bio dans les restaurants ENAC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7D094-9554-3B43-B1C3-EFDE04F6838D}"/>
              </a:ext>
            </a:extLst>
          </p:cNvPr>
          <p:cNvSpPr txBox="1"/>
          <p:nvPr/>
        </p:nvSpPr>
        <p:spPr>
          <a:xfrm>
            <a:off x="4850284" y="2484222"/>
            <a:ext cx="315309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Sociétal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Egalité des chances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 sociale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Egalité Femme / Homme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Partage de la connaissance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Handicap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Lutte contre les discriminations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Prévention des comportements à risque</a:t>
            </a:r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EB7E7D0-D921-524B-9BF4-C112FA67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351" y="501241"/>
            <a:ext cx="483337" cy="8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Former les professionnels du transport aérien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948C3734-6F7B-BE42-B2DB-5A0D5F2BA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0174"/>
              </p:ext>
            </p:extLst>
          </p:nvPr>
        </p:nvGraphicFramePr>
        <p:xfrm>
          <a:off x="398494" y="1519707"/>
          <a:ext cx="6096000" cy="297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95216906"/>
                    </a:ext>
                  </a:extLst>
                </a:gridCol>
              </a:tblGrid>
              <a:tr h="380346">
                <a:tc>
                  <a:txBody>
                    <a:bodyPr/>
                    <a:lstStyle/>
                    <a:p>
                      <a:r>
                        <a:rPr lang="fr-FR" dirty="0"/>
                        <a:t>Formation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9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Ingénieur.e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ENAC (IENAC)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3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Pilote de ligne (EPL)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6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Contrôleur.e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aérien (ICNA)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4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Ingénieur.e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électronicien.ne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des systèmes de la sécurité aérienne (IESSA)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7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Technicien.ne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supérieur.e</a:t>
                      </a:r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des études et de l’exploitation de l’aviation civile (TSEEAC)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Flight Dispatcher (agent d’opération)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Prépa ATPL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29687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6BF4F475-EC93-C744-9F86-896AD2F3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19" y="554010"/>
            <a:ext cx="698348" cy="7473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A1747C-4033-154E-A2A3-023627B7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0" y="642355"/>
            <a:ext cx="292062" cy="292062"/>
          </a:xfrm>
          <a:prstGeom prst="rect">
            <a:avLst/>
          </a:prstGeom>
        </p:spPr>
      </p:pic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3BE1069-A353-7C41-A1BC-A5650BABDF23}"/>
              </a:ext>
            </a:extLst>
          </p:cNvPr>
          <p:cNvSpPr txBox="1">
            <a:spLocks/>
          </p:cNvSpPr>
          <p:nvPr/>
        </p:nvSpPr>
        <p:spPr bwMode="gray">
          <a:xfrm>
            <a:off x="323528" y="1164056"/>
            <a:ext cx="8820150" cy="2429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dirty="0"/>
              <a:t>Formations initiales en France</a:t>
            </a:r>
          </a:p>
          <a:p>
            <a:endParaRPr lang="fr-FR" sz="1100" dirty="0"/>
          </a:p>
        </p:txBody>
      </p:sp>
      <p:pic>
        <p:nvPicPr>
          <p:cNvPr id="26" name="Image 25" descr="Une image contenant personne, orange, tenant, avant&#10;&#10;Description générée automatiquement">
            <a:extLst>
              <a:ext uri="{FF2B5EF4-FFF2-40B4-BE49-F238E27FC236}">
                <a16:creationId xmlns:a16="http://schemas.microsoft.com/office/drawing/2014/main" id="{3B350822-AD00-F744-8090-9E45C6708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376" y="2105517"/>
            <a:ext cx="1702765" cy="16599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81DD98-AB88-B14D-98EB-8DAF884CE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777" y="3285259"/>
            <a:ext cx="1507427" cy="14695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261810-DEE5-7349-B636-4C252CD4B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4072" y="1469564"/>
            <a:ext cx="1210138" cy="11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2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2"/>
            <a:ext cx="8424863" cy="339632"/>
          </a:xfrm>
        </p:spPr>
        <p:txBody>
          <a:bodyPr>
            <a:normAutofit fontScale="90000"/>
          </a:bodyPr>
          <a:lstStyle/>
          <a:p>
            <a:r>
              <a:rPr lang="fr-FR" dirty="0"/>
              <a:t>Former les professionnels du transport aérien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4D08141-BBB9-4140-B021-E0E5D9B6C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35395"/>
              </p:ext>
            </p:extLst>
          </p:nvPr>
        </p:nvGraphicFramePr>
        <p:xfrm>
          <a:off x="340067" y="1556890"/>
          <a:ext cx="5437396" cy="306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883">
                  <a:extLst>
                    <a:ext uri="{9D8B030D-6E8A-4147-A177-3AD203B41FA5}">
                      <a16:colId xmlns:a16="http://schemas.microsoft.com/office/drawing/2014/main" val="3857913201"/>
                    </a:ext>
                  </a:extLst>
                </a:gridCol>
                <a:gridCol w="2088513">
                  <a:extLst>
                    <a:ext uri="{9D8B030D-6E8A-4147-A177-3AD203B41FA5}">
                      <a16:colId xmlns:a16="http://schemas.microsoft.com/office/drawing/2014/main" val="1734228919"/>
                    </a:ext>
                  </a:extLst>
                </a:gridCol>
              </a:tblGrid>
              <a:tr h="323013">
                <a:tc>
                  <a:txBody>
                    <a:bodyPr/>
                    <a:lstStyle/>
                    <a:p>
                      <a:r>
                        <a:rPr lang="fr-FR" sz="1200" dirty="0"/>
                        <a:t>Formation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Lieu de formation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28605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 Navigation System Engineering and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Operation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(ANSEAO)</a:t>
                      </a:r>
                    </a:p>
                  </a:txBody>
                  <a:tcPr marL="108000" marT="36000" marB="3600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</a:t>
                      </a:r>
                    </a:p>
                  </a:txBody>
                  <a:tcPr marL="108000" marT="36000" marB="3600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02018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 Transport Manager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Chine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04083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Airport Management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Chine, Hong-Kong, Abu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Dahbi</a:t>
                      </a:r>
                      <a:endParaRPr lang="fr-FR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9487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Aviation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Safety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– Aircraft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Airworthiness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(ASAA)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86824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Aerospace Project Management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05623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Safety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Management in Aviation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Indonésie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64180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Strategic Aviation Leadership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Canada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78962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Aircraft Life Management &amp; Maintenance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Suisse, Royaume-Uni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82547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Airline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Operations Management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Toulouse, Abu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Dahbi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Hong Kong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8502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 Navigation Engineering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Chine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11857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Air Traffic Management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Chine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6167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Aviation </a:t>
                      </a:r>
                      <a:r>
                        <a:rPr lang="fr-FR" sz="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Safety</a:t>
                      </a:r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Management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Philippines</a:t>
                      </a:r>
                    </a:p>
                  </a:txBody>
                  <a:tcPr marL="108000" marT="36000" marB="36000" anchor="ctr"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43827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434AB74-2726-C144-BA48-550328CD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130" y="560717"/>
            <a:ext cx="775166" cy="741945"/>
          </a:xfrm>
          <a:prstGeom prst="rect">
            <a:avLst/>
          </a:prstGeom>
        </p:spPr>
      </p:pic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E4F363A8-6738-C24D-849A-685B585A6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46622"/>
              </p:ext>
            </p:extLst>
          </p:nvPr>
        </p:nvGraphicFramePr>
        <p:xfrm>
          <a:off x="6138976" y="3795405"/>
          <a:ext cx="2609737" cy="83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737">
                  <a:extLst>
                    <a:ext uri="{9D8B030D-6E8A-4147-A177-3AD203B41FA5}">
                      <a16:colId xmlns:a16="http://schemas.microsoft.com/office/drawing/2014/main" val="718275592"/>
                    </a:ext>
                  </a:extLst>
                </a:gridCol>
              </a:tblGrid>
              <a:tr h="328228">
                <a:tc>
                  <a:txBody>
                    <a:bodyPr/>
                    <a:lstStyle/>
                    <a:p>
                      <a:r>
                        <a:rPr lang="fr-FR" sz="1200" dirty="0"/>
                        <a:t>Les MBA à l’étranger</a:t>
                      </a:r>
                    </a:p>
                  </a:txBody>
                  <a:tcPr>
                    <a:solidFill>
                      <a:srgbClr val="0070C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92258"/>
                  </a:ext>
                </a:extLst>
              </a:tr>
              <a:tr h="251232">
                <a:tc>
                  <a:txBody>
                    <a:bodyPr/>
                    <a:lstStyle/>
                    <a:p>
                      <a:r>
                        <a:rPr lang="fr-FR" sz="800" dirty="0" err="1"/>
                        <a:t>Executive</a:t>
                      </a:r>
                      <a:r>
                        <a:rPr lang="fr-FR" sz="800" dirty="0"/>
                        <a:t> MBA Aéronautique (Chine)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8142"/>
                  </a:ext>
                </a:extLst>
              </a:tr>
              <a:tr h="251232">
                <a:tc>
                  <a:txBody>
                    <a:bodyPr/>
                    <a:lstStyle/>
                    <a:p>
                      <a:r>
                        <a:rPr lang="fr-FR" sz="800" dirty="0" err="1"/>
                        <a:t>Executive</a:t>
                      </a:r>
                      <a:r>
                        <a:rPr lang="fr-FR" sz="800" dirty="0"/>
                        <a:t> MBA Aviation Management (Maroc)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74545"/>
                  </a:ext>
                </a:extLst>
              </a:tr>
            </a:tbl>
          </a:graphicData>
        </a:graphic>
      </p:graphicFrame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B5475553-001B-AE42-B213-620F030E10C7}"/>
              </a:ext>
            </a:extLst>
          </p:cNvPr>
          <p:cNvSpPr txBox="1">
            <a:spLocks/>
          </p:cNvSpPr>
          <p:nvPr/>
        </p:nvSpPr>
        <p:spPr bwMode="gray">
          <a:xfrm>
            <a:off x="340067" y="1033774"/>
            <a:ext cx="8820150" cy="2429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dirty="0"/>
              <a:t>Les Masters &amp; Mastères Spécialisés en France et à l’étranger</a:t>
            </a:r>
          </a:p>
          <a:p>
            <a:endParaRPr lang="fr-FR" sz="1100" dirty="0"/>
          </a:p>
        </p:txBody>
      </p:sp>
      <p:pic>
        <p:nvPicPr>
          <p:cNvPr id="22" name="Image 21" descr="Une image contenant objet, horloge, signe, moniteur&#10;&#10;Description générée automatiquement">
            <a:extLst>
              <a:ext uri="{FF2B5EF4-FFF2-40B4-BE49-F238E27FC236}">
                <a16:creationId xmlns:a16="http://schemas.microsoft.com/office/drawing/2014/main" id="{669AAC91-EDB7-C543-9F53-D7268517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24" y="1451488"/>
            <a:ext cx="1350000" cy="131609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3E8FC4E-2BAB-6E49-BFF1-10B71A48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42131"/>
              </p:ext>
            </p:extLst>
          </p:nvPr>
        </p:nvGraphicFramePr>
        <p:xfrm>
          <a:off x="6138975" y="2815277"/>
          <a:ext cx="2609737" cy="92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737">
                  <a:extLst>
                    <a:ext uri="{9D8B030D-6E8A-4147-A177-3AD203B41FA5}">
                      <a16:colId xmlns:a16="http://schemas.microsoft.com/office/drawing/2014/main" val="718275592"/>
                    </a:ext>
                  </a:extLst>
                </a:gridCol>
              </a:tblGrid>
              <a:tr h="251232">
                <a:tc>
                  <a:txBody>
                    <a:bodyPr/>
                    <a:lstStyle/>
                    <a:p>
                      <a:r>
                        <a:rPr lang="fr-FR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Master of Sciences in International Air transport Operations Management (</a:t>
                      </a:r>
                      <a:r>
                        <a:rPr lang="fr-FR" sz="8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MSc</a:t>
                      </a:r>
                      <a:r>
                        <a:rPr lang="fr-FR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IATOM)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8142"/>
                  </a:ext>
                </a:extLst>
              </a:tr>
              <a:tr h="251232">
                <a:tc>
                  <a:txBody>
                    <a:bodyPr/>
                    <a:lstStyle/>
                    <a:p>
                      <a:r>
                        <a:rPr lang="fr-FR" sz="800" dirty="0"/>
                        <a:t>Master of Science in Aerospace </a:t>
                      </a:r>
                      <a:r>
                        <a:rPr lang="fr-FR" sz="800" dirty="0" err="1"/>
                        <a:t>Systems</a:t>
                      </a:r>
                      <a:r>
                        <a:rPr lang="fr-FR" sz="800" dirty="0"/>
                        <a:t> - Navigation and </a:t>
                      </a:r>
                      <a:r>
                        <a:rPr lang="fr-FR" sz="800" dirty="0" err="1"/>
                        <a:t>Telecommunications</a:t>
                      </a:r>
                      <a:r>
                        <a:rPr lang="fr-FR" sz="800" dirty="0"/>
                        <a:t> (</a:t>
                      </a:r>
                      <a:r>
                        <a:rPr lang="fr-FR" sz="800" dirty="0" err="1"/>
                        <a:t>MSc</a:t>
                      </a:r>
                      <a:r>
                        <a:rPr lang="fr-FR" sz="800" dirty="0"/>
                        <a:t> AS-NAT)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74545"/>
                  </a:ext>
                </a:extLst>
              </a:tr>
              <a:tr h="251232">
                <a:tc>
                  <a:txBody>
                    <a:bodyPr/>
                    <a:lstStyle/>
                    <a:p>
                      <a:r>
                        <a:rPr lang="fr-FR" sz="800"/>
                        <a:t>Master Interaction-Humain-Machine </a:t>
                      </a:r>
                      <a:r>
                        <a:rPr lang="fr-FR" sz="800" dirty="0"/>
                        <a:t>(IHM)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3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85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337211"/>
          </a:xfrm>
        </p:spPr>
        <p:txBody>
          <a:bodyPr>
            <a:normAutofit fontScale="90000"/>
          </a:bodyPr>
          <a:lstStyle/>
          <a:p>
            <a:r>
              <a:rPr lang="fr-FR" dirty="0"/>
              <a:t>Former les professionnels du transport aérien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4D12422-6A19-8C46-9F0D-DBB967AF0D65}"/>
              </a:ext>
            </a:extLst>
          </p:cNvPr>
          <p:cNvSpPr txBox="1">
            <a:spLocks/>
          </p:cNvSpPr>
          <p:nvPr/>
        </p:nvSpPr>
        <p:spPr bwMode="gray">
          <a:xfrm>
            <a:off x="340067" y="1033774"/>
            <a:ext cx="8820150" cy="2429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dirty="0"/>
              <a:t>Des formations pour les </a:t>
            </a:r>
            <a:r>
              <a:rPr lang="fr-FR" sz="1700" dirty="0" err="1"/>
              <a:t>acteur.trice.s</a:t>
            </a:r>
            <a:r>
              <a:rPr lang="fr-FR" sz="1700" dirty="0"/>
              <a:t> de l’aéronautique dans le monde</a:t>
            </a:r>
          </a:p>
          <a:p>
            <a:endParaRPr lang="fr-FR" sz="1100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DD13D17F-DD58-CE4E-8944-0ED9A54DF99C}"/>
              </a:ext>
            </a:extLst>
          </p:cNvPr>
          <p:cNvSpPr txBox="1">
            <a:spLocks/>
          </p:cNvSpPr>
          <p:nvPr/>
        </p:nvSpPr>
        <p:spPr bwMode="gray">
          <a:xfrm>
            <a:off x="398494" y="1623864"/>
            <a:ext cx="5912391" cy="1373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Forte d’une expertise technique, opérationnelle et réglementaire, l’ENAC a développé une offre riche et variée de formation continue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offre sur-mesure adaptée aux attentes et aux besoins des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acteur.trice.s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l’aéronautique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Accompagnement des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interlocuteur.trice.s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dans l’expression de leurs besoins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Proposition de solutions personnalisées dans plusieurs langues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Stages à l’ENAC ou à distance en e-learning ou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blended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/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6F926C5-CE52-4A40-BF66-B35E8EDA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685" y="553413"/>
            <a:ext cx="700854" cy="75091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6F157421-AF2F-DB40-9EFF-3C4AAFF9B737}"/>
              </a:ext>
            </a:extLst>
          </p:cNvPr>
          <p:cNvGrpSpPr/>
          <p:nvPr/>
        </p:nvGrpSpPr>
        <p:grpSpPr>
          <a:xfrm>
            <a:off x="1172425" y="3227968"/>
            <a:ext cx="4204077" cy="1284647"/>
            <a:chOff x="2321169" y="3256992"/>
            <a:chExt cx="4204077" cy="12846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D8CFC7-C748-6749-B0A2-78EA835F7A72}"/>
                </a:ext>
              </a:extLst>
            </p:cNvPr>
            <p:cNvSpPr/>
            <p:nvPr/>
          </p:nvSpPr>
          <p:spPr>
            <a:xfrm>
              <a:off x="2321169" y="3256992"/>
              <a:ext cx="4117506" cy="128464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9FB64E8-05B5-664C-B97F-D7CBF19E11AA}"/>
                </a:ext>
              </a:extLst>
            </p:cNvPr>
            <p:cNvSpPr txBox="1"/>
            <p:nvPr/>
          </p:nvSpPr>
          <p:spPr>
            <a:xfrm>
              <a:off x="2757539" y="3451826"/>
              <a:ext cx="376770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err="1">
                  <a:solidFill>
                    <a:schemeClr val="bg1"/>
                  </a:solidFill>
                </a:rPr>
                <a:t>Executive</a:t>
              </a:r>
              <a:r>
                <a:rPr lang="fr-FR" sz="1100" b="1" dirty="0">
                  <a:solidFill>
                    <a:schemeClr val="bg1"/>
                  </a:solidFill>
                </a:rPr>
                <a:t> Education</a:t>
              </a:r>
            </a:p>
            <a:p>
              <a:r>
                <a:rPr lang="fr-FR" sz="900" b="1" dirty="0">
                  <a:solidFill>
                    <a:schemeClr val="bg1"/>
                  </a:solidFill>
                </a:rPr>
                <a:t>UTA</a:t>
              </a:r>
              <a:r>
                <a:rPr lang="fr-FR" sz="900" dirty="0">
                  <a:solidFill>
                    <a:schemeClr val="bg1"/>
                  </a:solidFill>
                </a:rPr>
                <a:t> (</a:t>
              </a:r>
              <a:r>
                <a:rPr lang="fr-FR" sz="900" i="1" dirty="0">
                  <a:solidFill>
                    <a:schemeClr val="bg1"/>
                  </a:solidFill>
                </a:rPr>
                <a:t>Université du transport aérien</a:t>
              </a:r>
              <a:r>
                <a:rPr lang="fr-FR" sz="900" dirty="0">
                  <a:solidFill>
                    <a:schemeClr val="bg1"/>
                  </a:solidFill>
                </a:rPr>
                <a:t>)</a:t>
              </a:r>
              <a:br>
                <a:rPr lang="fr-FR" sz="900" dirty="0">
                  <a:solidFill>
                    <a:schemeClr val="bg1"/>
                  </a:solidFill>
                </a:rPr>
              </a:br>
              <a:endParaRPr lang="fr-FR" dirty="0">
                <a:solidFill>
                  <a:schemeClr val="bg1"/>
                </a:solidFill>
              </a:endParaRPr>
            </a:p>
            <a:p>
              <a:r>
                <a:rPr lang="fr-FR" sz="1000" dirty="0">
                  <a:solidFill>
                    <a:schemeClr val="bg1"/>
                  </a:solidFill>
                </a:rPr>
                <a:t>Un cycle de formation professionnelle à destination des hauts potentiels de l’</a:t>
              </a:r>
              <a:r>
                <a:rPr lang="fr-FR" sz="1000" dirty="0" err="1">
                  <a:solidFill>
                    <a:schemeClr val="bg1"/>
                  </a:solidFill>
                </a:rPr>
                <a:t>éco-système</a:t>
              </a:r>
              <a:r>
                <a:rPr lang="fr-FR" sz="1000" dirty="0">
                  <a:solidFill>
                    <a:schemeClr val="bg1"/>
                  </a:solidFill>
                </a:rPr>
                <a:t> du transport aérien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75DE1B2-FAA0-524A-B153-DDB9D6AA3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5372" y="3293865"/>
              <a:ext cx="287964" cy="315922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4EC42B6-9E78-C848-8A37-19B19C511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872" y="1939884"/>
            <a:ext cx="2409087" cy="23485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626706-B566-A247-BCA6-D0CBD0F65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883" y="3332149"/>
            <a:ext cx="1082233" cy="4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393028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50320"/>
            <a:ext cx="8424863" cy="337211"/>
          </a:xfrm>
        </p:spPr>
        <p:txBody>
          <a:bodyPr>
            <a:normAutofit fontScale="90000"/>
          </a:bodyPr>
          <a:lstStyle/>
          <a:p>
            <a:r>
              <a:rPr lang="fr-FR" dirty="0"/>
              <a:t>La recherche à l’ENAC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DD13D17F-DD58-CE4E-8944-0ED9A54DF99C}"/>
              </a:ext>
            </a:extLst>
          </p:cNvPr>
          <p:cNvSpPr txBox="1">
            <a:spLocks/>
          </p:cNvSpPr>
          <p:nvPr/>
        </p:nvSpPr>
        <p:spPr bwMode="gray">
          <a:xfrm>
            <a:off x="387673" y="1596811"/>
            <a:ext cx="5912391" cy="16113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réponse aux grands enjeux et défis du transport aérien, le laboratoire ENAC conduit une activité de recherche et développement répondant aux objectifs suivants :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Contribuer aux priorités nationales et européennes de la recherche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Conduire une activité de recherche en amont au service de la DGAC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Développer une interaction forte entre les formations ENAC et la recherche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Contribuer à la structuration et a l’excellence de la recherche conduite dans le cadre du campus aérospatial toulousain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Développer un réseau partenariat mondial avec les grands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acteur.trice.s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recherche académique et industrielle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BD7BD9A-298F-BB43-8230-7FFCCA08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94" y="598003"/>
            <a:ext cx="676386" cy="69893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7B80039-6FC3-8C41-B071-99375F342FA5}"/>
              </a:ext>
            </a:extLst>
          </p:cNvPr>
          <p:cNvGrpSpPr/>
          <p:nvPr/>
        </p:nvGrpSpPr>
        <p:grpSpPr>
          <a:xfrm>
            <a:off x="731085" y="3234813"/>
            <a:ext cx="1373425" cy="1512764"/>
            <a:chOff x="463119" y="1612204"/>
            <a:chExt cx="1373425" cy="151276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4D46B8D-B7F9-EB48-AD1B-70F52B9A8ECC}"/>
                </a:ext>
              </a:extLst>
            </p:cNvPr>
            <p:cNvGrpSpPr/>
            <p:nvPr/>
          </p:nvGrpSpPr>
          <p:grpSpPr>
            <a:xfrm>
              <a:off x="463119" y="1612204"/>
              <a:ext cx="1373425" cy="1512764"/>
              <a:chOff x="463120" y="1612204"/>
              <a:chExt cx="891460" cy="995485"/>
            </a:xfrm>
          </p:grpSpPr>
          <p:pic>
            <p:nvPicPr>
              <p:cNvPr id="17" name="Picture 8">
                <a:extLst>
                  <a:ext uri="{FF2B5EF4-FFF2-40B4-BE49-F238E27FC236}">
                    <a16:creationId xmlns:a16="http://schemas.microsoft.com/office/drawing/2014/main" id="{91A01B71-96AA-514D-8C50-0982D70EF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20" y="1612204"/>
                <a:ext cx="891460" cy="995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4BFD70-F17B-4B4A-9BCF-BECBCB5551F9}"/>
                  </a:ext>
                </a:extLst>
              </p:cNvPr>
              <p:cNvSpPr/>
              <p:nvPr/>
            </p:nvSpPr>
            <p:spPr>
              <a:xfrm>
                <a:off x="531025" y="1650899"/>
                <a:ext cx="758025" cy="8319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40D2148-242A-E341-82D8-4ACF033895EB}"/>
                </a:ext>
              </a:extLst>
            </p:cNvPr>
            <p:cNvSpPr txBox="1"/>
            <p:nvPr/>
          </p:nvSpPr>
          <p:spPr>
            <a:xfrm>
              <a:off x="567737" y="2268781"/>
              <a:ext cx="11678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450</a:t>
              </a:r>
            </a:p>
            <a:p>
              <a:pPr algn="ctr"/>
              <a:r>
                <a:rPr lang="fr-FR" sz="800" dirty="0" err="1">
                  <a:solidFill>
                    <a:schemeClr val="bg1"/>
                  </a:solidFill>
                </a:rPr>
                <a:t>Expert.e.s</a:t>
              </a:r>
              <a:r>
                <a:rPr lang="fr-FR" sz="800" dirty="0">
                  <a:solidFill>
                    <a:schemeClr val="bg1"/>
                  </a:solidFill>
                </a:rPr>
                <a:t> couvrant l’ensemble de l’expertise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98FE5C4-BE93-CF41-9E82-EB6DA84718FF}"/>
              </a:ext>
            </a:extLst>
          </p:cNvPr>
          <p:cNvGrpSpPr/>
          <p:nvPr/>
        </p:nvGrpSpPr>
        <p:grpSpPr>
          <a:xfrm>
            <a:off x="2934667" y="3234812"/>
            <a:ext cx="1373425" cy="1512764"/>
            <a:chOff x="463119" y="1612204"/>
            <a:chExt cx="1373425" cy="151276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B6553C9-D2FE-4C4C-A1C5-6D3D36549514}"/>
                </a:ext>
              </a:extLst>
            </p:cNvPr>
            <p:cNvGrpSpPr/>
            <p:nvPr/>
          </p:nvGrpSpPr>
          <p:grpSpPr>
            <a:xfrm>
              <a:off x="463119" y="1612204"/>
              <a:ext cx="1373425" cy="1512764"/>
              <a:chOff x="463120" y="1612204"/>
              <a:chExt cx="891460" cy="995485"/>
            </a:xfrm>
          </p:grpSpPr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D0D7D41C-1D5F-424D-BBB1-5FD2B951E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20" y="1612204"/>
                <a:ext cx="891460" cy="995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4AE9DC-2C25-6042-9251-8C841FCBC170}"/>
                  </a:ext>
                </a:extLst>
              </p:cNvPr>
              <p:cNvSpPr/>
              <p:nvPr/>
            </p:nvSpPr>
            <p:spPr>
              <a:xfrm>
                <a:off x="531025" y="1650899"/>
                <a:ext cx="758025" cy="8319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E9002B7-FAA4-A646-B88C-5937746C9C60}"/>
                </a:ext>
              </a:extLst>
            </p:cNvPr>
            <p:cNvSpPr txBox="1"/>
            <p:nvPr/>
          </p:nvSpPr>
          <p:spPr>
            <a:xfrm>
              <a:off x="567737" y="2365276"/>
              <a:ext cx="11678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25</a:t>
              </a:r>
            </a:p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HDR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07BE43B-2A26-E74C-BB4A-26916CB43287}"/>
              </a:ext>
            </a:extLst>
          </p:cNvPr>
          <p:cNvGrpSpPr/>
          <p:nvPr/>
        </p:nvGrpSpPr>
        <p:grpSpPr>
          <a:xfrm rot="21342270">
            <a:off x="4729239" y="3183885"/>
            <a:ext cx="1373425" cy="1512764"/>
            <a:chOff x="3857367" y="3222171"/>
            <a:chExt cx="1373425" cy="1512764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0A001A-34F1-BB41-9BEB-F0E3B6154612}"/>
                </a:ext>
              </a:extLst>
            </p:cNvPr>
            <p:cNvGrpSpPr/>
            <p:nvPr/>
          </p:nvGrpSpPr>
          <p:grpSpPr>
            <a:xfrm>
              <a:off x="3857367" y="3222171"/>
              <a:ext cx="1373425" cy="1512764"/>
              <a:chOff x="463119" y="1612204"/>
              <a:chExt cx="1373425" cy="1512764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79B5684B-1177-0E4E-A008-145FFD01320A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29" name="Picture 8">
                  <a:extLst>
                    <a:ext uri="{FF2B5EF4-FFF2-40B4-BE49-F238E27FC236}">
                      <a16:creationId xmlns:a16="http://schemas.microsoft.com/office/drawing/2014/main" id="{797D5510-CC03-AE49-B631-B55C5CB183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F75AE47-2F3A-BF42-92AC-2E2193B8356A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DAD0F4A-D773-C14F-96A3-3B031CAA8D75}"/>
                  </a:ext>
                </a:extLst>
              </p:cNvPr>
              <p:cNvSpPr txBox="1"/>
              <p:nvPr/>
            </p:nvSpPr>
            <p:spPr>
              <a:xfrm>
                <a:off x="552647" y="2237478"/>
                <a:ext cx="1192131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3</a:t>
                </a:r>
              </a:p>
              <a:p>
                <a:pPr algn="ctr"/>
                <a:r>
                  <a:rPr lang="fr-FR" sz="750" dirty="0">
                    <a:solidFill>
                      <a:schemeClr val="bg1"/>
                    </a:solidFill>
                  </a:rPr>
                  <a:t>Institutions partenaires:</a:t>
                </a:r>
              </a:p>
              <a:p>
                <a:pPr algn="ctr"/>
                <a:r>
                  <a:rPr lang="fr-FR" sz="600" dirty="0">
                    <a:solidFill>
                      <a:schemeClr val="bg1"/>
                    </a:solidFill>
                  </a:rPr>
                  <a:t>ENAC – ISAE SUPAERO – ONERA pour 1 fédération de recherche commune</a:t>
                </a:r>
              </a:p>
            </p:txBody>
          </p:sp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406CE47-490A-0E4C-8A3C-BC8453C3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6494" y="3336699"/>
              <a:ext cx="515333" cy="523141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01F5E3E-ED97-1546-B6B2-F337AAA428B7}"/>
              </a:ext>
            </a:extLst>
          </p:cNvPr>
          <p:cNvGrpSpPr/>
          <p:nvPr/>
        </p:nvGrpSpPr>
        <p:grpSpPr>
          <a:xfrm rot="262689">
            <a:off x="6416271" y="3227585"/>
            <a:ext cx="1373425" cy="1512764"/>
            <a:chOff x="2180562" y="3225395"/>
            <a:chExt cx="1373425" cy="1512764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B8BE25F5-EB83-774D-8EDD-5328959B4548}"/>
                </a:ext>
              </a:extLst>
            </p:cNvPr>
            <p:cNvGrpSpPr/>
            <p:nvPr/>
          </p:nvGrpSpPr>
          <p:grpSpPr>
            <a:xfrm>
              <a:off x="2180562" y="3225395"/>
              <a:ext cx="1373425" cy="1512764"/>
              <a:chOff x="463119" y="1612204"/>
              <a:chExt cx="1373425" cy="1512764"/>
            </a:xfrm>
          </p:grpSpPr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EE933881-8C6E-C44B-86FC-E52B008BE3D2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48" name="Picture 8">
                  <a:extLst>
                    <a:ext uri="{FF2B5EF4-FFF2-40B4-BE49-F238E27FC236}">
                      <a16:creationId xmlns:a16="http://schemas.microsoft.com/office/drawing/2014/main" id="{1C8876E2-2729-4449-9BE1-FFFE81975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EB9504C-7CA7-1E47-85C7-FF5520A10172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75BDED5-9D45-E44F-B018-5B0C842E5535}"/>
                  </a:ext>
                </a:extLst>
              </p:cNvPr>
              <p:cNvSpPr txBox="1"/>
              <p:nvPr/>
            </p:nvSpPr>
            <p:spPr>
              <a:xfrm>
                <a:off x="567737" y="2462174"/>
                <a:ext cx="11678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155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Chercheur.euse.s</a:t>
                </a:r>
                <a:endParaRPr lang="fr-FR" sz="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E5FB8B82-9847-1249-9434-892ED2B00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1871" y="3485690"/>
              <a:ext cx="470805" cy="5113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FD62548-0042-374E-92E5-44B291B84091}"/>
              </a:ext>
            </a:extLst>
          </p:cNvPr>
          <p:cNvGrpSpPr/>
          <p:nvPr/>
        </p:nvGrpSpPr>
        <p:grpSpPr>
          <a:xfrm rot="337949">
            <a:off x="7686063" y="1865413"/>
            <a:ext cx="1373425" cy="1512764"/>
            <a:chOff x="5590960" y="3230312"/>
            <a:chExt cx="1373425" cy="1512764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C44023F9-E46F-7D46-82FB-21A8B8DE5491}"/>
                </a:ext>
              </a:extLst>
            </p:cNvPr>
            <p:cNvGrpSpPr/>
            <p:nvPr/>
          </p:nvGrpSpPr>
          <p:grpSpPr>
            <a:xfrm>
              <a:off x="5590960" y="3230312"/>
              <a:ext cx="1373425" cy="1512764"/>
              <a:chOff x="463119" y="1612204"/>
              <a:chExt cx="1373425" cy="1512764"/>
            </a:xfrm>
          </p:grpSpPr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F14CDCD1-1E93-3C45-B1A7-E36D3CC44374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56" name="Picture 8">
                  <a:extLst>
                    <a:ext uri="{FF2B5EF4-FFF2-40B4-BE49-F238E27FC236}">
                      <a16:creationId xmlns:a16="http://schemas.microsoft.com/office/drawing/2014/main" id="{20D06D55-E3FD-734E-9AE8-60CDE894C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CAC705E-A674-5F46-BC51-809A8C420A9B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6F1E5778-77A5-214F-94FB-80ED426C6A3F}"/>
                  </a:ext>
                </a:extLst>
              </p:cNvPr>
              <p:cNvSpPr txBox="1"/>
              <p:nvPr/>
            </p:nvSpPr>
            <p:spPr>
              <a:xfrm>
                <a:off x="576555" y="2289506"/>
                <a:ext cx="11590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90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Doctorant.e.s</a:t>
                </a:r>
                <a:r>
                  <a:rPr lang="fr-FR" sz="800" dirty="0">
                    <a:solidFill>
                      <a:schemeClr val="bg1"/>
                    </a:solidFill>
                  </a:rPr>
                  <a:t> et 20 thèses soutenues par an</a:t>
                </a:r>
              </a:p>
            </p:txBody>
          </p:sp>
        </p:grp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2FDF99F9-7F56-C041-A515-5A9E014C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6617" y="3445029"/>
              <a:ext cx="411606" cy="48284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CEDAC1F2-C847-9642-A59A-C8F4020B3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40005">
              <a:off x="6447159" y="3412748"/>
              <a:ext cx="203396" cy="307258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CAEE2C6-8F97-9249-9539-3EFAE7112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039" y="3520766"/>
            <a:ext cx="430408" cy="4417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F452C7-2AD4-6749-AE44-B67BC4045F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307" y="3372209"/>
            <a:ext cx="514273" cy="549139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AB19D400-2CBF-4241-A082-9FA94FF49E56}"/>
              </a:ext>
            </a:extLst>
          </p:cNvPr>
          <p:cNvGrpSpPr/>
          <p:nvPr/>
        </p:nvGrpSpPr>
        <p:grpSpPr>
          <a:xfrm rot="21378134">
            <a:off x="6256393" y="1386914"/>
            <a:ext cx="1373425" cy="1512764"/>
            <a:chOff x="3885761" y="3230312"/>
            <a:chExt cx="1373425" cy="1512764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AA670522-6B6A-A74B-B715-3A2C7C7E3E22}"/>
                </a:ext>
              </a:extLst>
            </p:cNvPr>
            <p:cNvGrpSpPr/>
            <p:nvPr/>
          </p:nvGrpSpPr>
          <p:grpSpPr>
            <a:xfrm>
              <a:off x="3885761" y="3230312"/>
              <a:ext cx="1373425" cy="1512764"/>
              <a:chOff x="463119" y="1612204"/>
              <a:chExt cx="1373425" cy="1512764"/>
            </a:xfrm>
          </p:grpSpPr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B017A153-24A5-B242-847D-813A64ECCCC4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70" name="Picture 8">
                  <a:extLst>
                    <a:ext uri="{FF2B5EF4-FFF2-40B4-BE49-F238E27FC236}">
                      <a16:creationId xmlns:a16="http://schemas.microsoft.com/office/drawing/2014/main" id="{436D4210-A411-B44E-8329-D901767D6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A427EC5-458B-1943-9739-7A2FD2E344B4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F85D08F-30E8-6E4C-8F58-8F36266AB056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90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Projets de recherche en cours</a:t>
                </a:r>
              </a:p>
            </p:txBody>
          </p:sp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8F8D3745-08D9-3645-8817-89A37C28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1596" y="3456076"/>
              <a:ext cx="541754" cy="559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67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96555"/>
            <a:ext cx="8424863" cy="337211"/>
          </a:xfrm>
        </p:spPr>
        <p:txBody>
          <a:bodyPr>
            <a:normAutofit fontScale="90000"/>
          </a:bodyPr>
          <a:lstStyle/>
          <a:p>
            <a:r>
              <a:rPr lang="fr-FR" dirty="0"/>
              <a:t>Une recherche interdisciplinaire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A7DE05-A6DE-2E4F-AFB4-8B92355B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94" y="598003"/>
            <a:ext cx="676386" cy="698932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FA5E0C1B-5307-C84C-B588-2F69722F1ED8}"/>
              </a:ext>
            </a:extLst>
          </p:cNvPr>
          <p:cNvSpPr txBox="1">
            <a:spLocks/>
          </p:cNvSpPr>
          <p:nvPr/>
        </p:nvSpPr>
        <p:spPr bwMode="gray">
          <a:xfrm>
            <a:off x="340067" y="1033774"/>
            <a:ext cx="8820150" cy="2429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dirty="0"/>
              <a:t>Le laboratoire ENAC </a:t>
            </a:r>
            <a:r>
              <a:rPr lang="fr-FR" sz="1700" b="0" dirty="0"/>
              <a:t>est un ensemble de moyens de recherche et de simulation unique au monde</a:t>
            </a:r>
          </a:p>
          <a:p>
            <a:endParaRPr lang="fr-FR" sz="1100" dirty="0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19C54A9E-C5E5-3646-8CFA-E50F31A22F45}"/>
              </a:ext>
            </a:extLst>
          </p:cNvPr>
          <p:cNvSpPr>
            <a:spLocks/>
          </p:cNvSpPr>
          <p:nvPr/>
        </p:nvSpPr>
        <p:spPr bwMode="auto">
          <a:xfrm>
            <a:off x="181061" y="1535156"/>
            <a:ext cx="2082180" cy="3099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5842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0F5CCA79-273E-424E-8FD5-75B79E41B0D2}"/>
              </a:ext>
            </a:extLst>
          </p:cNvPr>
          <p:cNvSpPr>
            <a:spLocks/>
          </p:cNvSpPr>
          <p:nvPr/>
        </p:nvSpPr>
        <p:spPr bwMode="auto">
          <a:xfrm>
            <a:off x="2411420" y="1535156"/>
            <a:ext cx="2082180" cy="3099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5842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8E536FD1-7420-B64E-AC6E-0A19514BDD18}"/>
              </a:ext>
            </a:extLst>
          </p:cNvPr>
          <p:cNvSpPr>
            <a:spLocks/>
          </p:cNvSpPr>
          <p:nvPr/>
        </p:nvSpPr>
        <p:spPr bwMode="auto">
          <a:xfrm>
            <a:off x="4645331" y="1542037"/>
            <a:ext cx="2082180" cy="3099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5842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19BCAF89-E44F-034B-A858-88B420203440}"/>
              </a:ext>
            </a:extLst>
          </p:cNvPr>
          <p:cNvSpPr>
            <a:spLocks/>
          </p:cNvSpPr>
          <p:nvPr/>
        </p:nvSpPr>
        <p:spPr bwMode="auto">
          <a:xfrm>
            <a:off x="6879242" y="1542037"/>
            <a:ext cx="2082180" cy="3099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5842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33A66B-1F07-8E4F-BAC6-3BEC5399D653}"/>
              </a:ext>
            </a:extLst>
          </p:cNvPr>
          <p:cNvSpPr txBox="1"/>
          <p:nvPr/>
        </p:nvSpPr>
        <p:spPr>
          <a:xfrm>
            <a:off x="181061" y="2470290"/>
            <a:ext cx="206781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4 équipes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Données, Economie et visualisation</a:t>
            </a:r>
            <a:br>
              <a:rPr lang="fr-FR" sz="900" dirty="0">
                <a:solidFill>
                  <a:schemeClr val="bg1"/>
                </a:solidFill>
              </a:rPr>
            </a:b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Informatique interactive</a:t>
            </a:r>
            <a:br>
              <a:rPr lang="fr-FR" sz="900" dirty="0">
                <a:solidFill>
                  <a:schemeClr val="bg1"/>
                </a:solidFill>
              </a:rPr>
            </a:b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Optimisation et Système Dynamiques</a:t>
            </a:r>
            <a:br>
              <a:rPr lang="fr-FR" sz="900" dirty="0">
                <a:solidFill>
                  <a:schemeClr val="bg1"/>
                </a:solidFill>
              </a:rPr>
            </a:b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Télécommunication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67380D-52BA-6D4E-BA8E-EA0A23B0521D}"/>
              </a:ext>
            </a:extLst>
          </p:cNvPr>
          <p:cNvSpPr txBox="1"/>
          <p:nvPr/>
        </p:nvSpPr>
        <p:spPr>
          <a:xfrm>
            <a:off x="2397051" y="2470290"/>
            <a:ext cx="2082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5 programmes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Interaction Homme-Machines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Sécurité et sûreté de l’aérien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Systèmes de drones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Développement Durable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Opérations aériennes, hélicoptères et aviation générale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A0072A-F3A1-7643-BA50-1D6E8A4B5895}"/>
              </a:ext>
            </a:extLst>
          </p:cNvPr>
          <p:cNvSpPr txBox="1"/>
          <p:nvPr/>
        </p:nvSpPr>
        <p:spPr>
          <a:xfrm>
            <a:off x="4623858" y="2470290"/>
            <a:ext cx="20928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 plateformes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Volière drones</a:t>
            </a:r>
            <a:br>
              <a:rPr lang="fr-FR" sz="900" dirty="0">
                <a:solidFill>
                  <a:schemeClr val="bg1"/>
                </a:solidFill>
              </a:rPr>
            </a:br>
            <a:r>
              <a:rPr lang="fr-FR" sz="900" dirty="0">
                <a:solidFill>
                  <a:schemeClr val="bg1"/>
                </a:solidFill>
              </a:rPr>
              <a:t>Toulouse-Occitanie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ACHIL – </a:t>
            </a:r>
            <a:r>
              <a:rPr lang="fr-FR" sz="900" dirty="0" err="1">
                <a:solidFill>
                  <a:schemeClr val="bg1"/>
                </a:solidFill>
              </a:rPr>
              <a:t>Aeronautical</a:t>
            </a:r>
            <a:r>
              <a:rPr lang="fr-FR" sz="900" dirty="0">
                <a:solidFill>
                  <a:schemeClr val="bg1"/>
                </a:solidFill>
              </a:rPr>
              <a:t> Computer </a:t>
            </a:r>
            <a:r>
              <a:rPr lang="fr-FR" sz="900" dirty="0" err="1">
                <a:solidFill>
                  <a:schemeClr val="bg1"/>
                </a:solidFill>
              </a:rPr>
              <a:t>Human</a:t>
            </a:r>
            <a:r>
              <a:rPr lang="fr-FR" sz="900" dirty="0">
                <a:solidFill>
                  <a:schemeClr val="bg1"/>
                </a:solidFill>
              </a:rPr>
              <a:t> Interaction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548937-6CA7-C248-A87C-862045C2B285}"/>
              </a:ext>
            </a:extLst>
          </p:cNvPr>
          <p:cNvSpPr txBox="1"/>
          <p:nvPr/>
        </p:nvSpPr>
        <p:spPr>
          <a:xfrm>
            <a:off x="6864873" y="2470290"/>
            <a:ext cx="20928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 chaires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ENGIE INEO – SAFRAN – Groupe ADP</a:t>
            </a:r>
            <a:br>
              <a:rPr lang="fr-FR" sz="900" dirty="0">
                <a:solidFill>
                  <a:schemeClr val="bg1"/>
                </a:solidFill>
              </a:rPr>
            </a:br>
            <a:r>
              <a:rPr lang="fr-FR" sz="900" dirty="0">
                <a:solidFill>
                  <a:schemeClr val="bg1"/>
                </a:solidFill>
              </a:rPr>
              <a:t>Système de drones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solidFill>
                  <a:schemeClr val="bg1"/>
                </a:solidFill>
              </a:rPr>
              <a:t>Safety</a:t>
            </a:r>
            <a:r>
              <a:rPr lang="fr-FR" sz="900" dirty="0">
                <a:solidFill>
                  <a:schemeClr val="bg1"/>
                </a:solidFill>
              </a:rPr>
              <a:t> Management ENAC-Airbus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5B52C9-8AB2-AB4D-9085-61B8B30B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841" y="1755013"/>
            <a:ext cx="850900" cy="63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49491E-763A-284A-AA2C-F9DE72EB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962" y="1687647"/>
            <a:ext cx="838200" cy="762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B182A62-CAB2-A146-96B9-212FA6132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66" y="1662247"/>
            <a:ext cx="711200" cy="787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D26058-A50B-B940-A066-F5B409503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921" y="1769750"/>
            <a:ext cx="889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96555"/>
            <a:ext cx="8424863" cy="337211"/>
          </a:xfrm>
        </p:spPr>
        <p:txBody>
          <a:bodyPr>
            <a:normAutofit fontScale="90000"/>
          </a:bodyPr>
          <a:lstStyle/>
          <a:p>
            <a:r>
              <a:rPr lang="fr-FR" dirty="0"/>
              <a:t>Vidéo de présentation de l’ENAC</a:t>
            </a:r>
          </a:p>
        </p:txBody>
      </p:sp>
      <p:pic>
        <p:nvPicPr>
          <p:cNvPr id="3" name="Média en ligne 2" descr="Bienvenue à l'ENAC, première université aéronautique européenne !">
            <a:hlinkClick r:id="" action="ppaction://media"/>
            <a:extLst>
              <a:ext uri="{FF2B5EF4-FFF2-40B4-BE49-F238E27FC236}">
                <a16:creationId xmlns:a16="http://schemas.microsoft.com/office/drawing/2014/main" id="{42AF254A-3A8C-7C49-B1F1-C0DE2046B0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919" y="1522992"/>
            <a:ext cx="5566724" cy="31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7FAA981-6A9A-DE4E-8025-BF76DD408C7A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47" y="4294630"/>
            <a:ext cx="7661098" cy="447947"/>
          </a:xfrm>
        </p:spPr>
        <p:txBody>
          <a:bodyPr/>
          <a:lstStyle/>
          <a:p>
            <a:r>
              <a:rPr lang="fr-FR" dirty="0"/>
              <a:t>Ecole Nationale de l’Aviation Civile, </a:t>
            </a:r>
            <a:r>
              <a:rPr lang="fr-FR" sz="800" b="0" dirty="0"/>
              <a:t>7 avenue Edouard Belin – 31055 Toulouse Cedex 4 – France  - +33 (0)5 62 17 40 00 – </a:t>
            </a:r>
            <a:r>
              <a:rPr lang="fr-FR" sz="800" b="0" dirty="0" err="1"/>
              <a:t>www.enac.fr</a:t>
            </a:r>
            <a:endParaRPr lang="fr-FR" sz="800" b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F687843-9CAA-4344-9ACB-74B1753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1" descr="Image 1">
            <a:extLst>
              <a:ext uri="{FF2B5EF4-FFF2-40B4-BE49-F238E27FC236}">
                <a16:creationId xmlns:a16="http://schemas.microsoft.com/office/drawing/2014/main" id="{D6483F03-B9BC-8A43-8FE2-631FDBF0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936" y="4742577"/>
            <a:ext cx="1648262" cy="34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1DECD4-89B9-E74F-808F-6FDEAAA2C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7" y="4662409"/>
            <a:ext cx="1422617" cy="222948"/>
          </a:xfrm>
          <a:prstGeom prst="rect">
            <a:avLst/>
          </a:prstGeom>
        </p:spPr>
      </p:pic>
      <p:pic>
        <p:nvPicPr>
          <p:cNvPr id="12" name="Image 11" descr="Une image contenant avion, piste, bleu&#10;&#10;Description générée automatiquement">
            <a:extLst>
              <a:ext uri="{FF2B5EF4-FFF2-40B4-BE49-F238E27FC236}">
                <a16:creationId xmlns:a16="http://schemas.microsoft.com/office/drawing/2014/main" id="{CBB1145D-7555-DE47-83F9-9D04E644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3" y="2596675"/>
            <a:ext cx="8446669" cy="15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D8DC3AFF-09FD-D54D-9558-6B56104D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131590"/>
            <a:ext cx="8820150" cy="242951"/>
          </a:xfrm>
        </p:spPr>
        <p:txBody>
          <a:bodyPr>
            <a:normAutofit fontScale="92500" lnSpcReduction="10000"/>
          </a:bodyPr>
          <a:lstStyle/>
          <a:p>
            <a:r>
              <a:rPr lang="fr-FR" sz="1100" dirty="0"/>
              <a:t>Ecole de la Direction Générale de l’Aviation Civile (DGAC), sous tutelle du Ministère de la Transition Ecologique</a:t>
            </a:r>
          </a:p>
          <a:p>
            <a:endParaRPr lang="fr-FR" sz="11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70 ans d’excellence aéronautique</a:t>
            </a:r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AD95D69A-DE23-9345-AF7A-A814F0B303B2}"/>
              </a:ext>
            </a:extLst>
          </p:cNvPr>
          <p:cNvGrpSpPr>
            <a:grpSpLocks/>
          </p:cNvGrpSpPr>
          <p:nvPr/>
        </p:nvGrpSpPr>
        <p:grpSpPr bwMode="auto">
          <a:xfrm>
            <a:off x="1" y="2877145"/>
            <a:ext cx="9144000" cy="54645"/>
            <a:chOff x="0" y="0"/>
            <a:chExt cx="25501600" cy="152400"/>
          </a:xfrm>
        </p:grpSpPr>
        <p:sp>
          <p:nvSpPr>
            <p:cNvPr id="49" name="AutoShape 4">
              <a:extLst>
                <a:ext uri="{FF2B5EF4-FFF2-40B4-BE49-F238E27FC236}">
                  <a16:creationId xmlns:a16="http://schemas.microsoft.com/office/drawing/2014/main" id="{8797D0C1-A74A-1E4B-A191-557D0ED10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83319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CBA1"/>
            </a:solidFill>
            <a:ln w="25400" cap="flat" cmpd="sng">
              <a:solidFill>
                <a:srgbClr val="00CBA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33F4BA90-8FB2-0A4D-8B54-5142EB62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653" y="0"/>
              <a:ext cx="5840007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CD4C4"/>
            </a:solidFill>
            <a:ln w="25400" cap="flat" cmpd="sng">
              <a:solidFill>
                <a:srgbClr val="8CD4C4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AutoShape 6">
              <a:extLst>
                <a:ext uri="{FF2B5EF4-FFF2-40B4-BE49-F238E27FC236}">
                  <a16:creationId xmlns:a16="http://schemas.microsoft.com/office/drawing/2014/main" id="{70FB6EEE-80BB-B34C-B9C3-356F23AC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000" y="0"/>
              <a:ext cx="7454901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A3E8"/>
            </a:solidFill>
            <a:ln w="25400" cap="flat" cmpd="sng">
              <a:solidFill>
                <a:srgbClr val="42A3E8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AutoShape 7">
              <a:extLst>
                <a:ext uri="{FF2B5EF4-FFF2-40B4-BE49-F238E27FC236}">
                  <a16:creationId xmlns:a16="http://schemas.microsoft.com/office/drawing/2014/main" id="{DAB13D01-B298-2E44-8C5E-2525205D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0300" y="0"/>
              <a:ext cx="78613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CB2CB"/>
            </a:solidFill>
            <a:ln w="25400" cap="flat" cmpd="sng">
              <a:solidFill>
                <a:srgbClr val="9CB2CB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3" name="Group 12">
            <a:extLst>
              <a:ext uri="{FF2B5EF4-FFF2-40B4-BE49-F238E27FC236}">
                <a16:creationId xmlns:a16="http://schemas.microsoft.com/office/drawing/2014/main" id="{7DC8CBCE-4B8B-A34D-9F5D-430BFA3FBEEE}"/>
              </a:ext>
            </a:extLst>
          </p:cNvPr>
          <p:cNvGrpSpPr>
            <a:grpSpLocks/>
          </p:cNvGrpSpPr>
          <p:nvPr/>
        </p:nvGrpSpPr>
        <p:grpSpPr bwMode="auto">
          <a:xfrm>
            <a:off x="1388027" y="2772938"/>
            <a:ext cx="263058" cy="263058"/>
            <a:chOff x="-1" y="-1"/>
            <a:chExt cx="711202" cy="711202"/>
          </a:xfrm>
        </p:grpSpPr>
        <p:sp>
          <p:nvSpPr>
            <p:cNvPr id="54" name="AutoShape 13">
              <a:extLst>
                <a:ext uri="{FF2B5EF4-FFF2-40B4-BE49-F238E27FC236}">
                  <a16:creationId xmlns:a16="http://schemas.microsoft.com/office/drawing/2014/main" id="{83EC8B0E-963F-6B4E-8F0A-9A103F54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711202" cy="71120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>
                <a:alpha val="29999"/>
              </a:srgbClr>
            </a:solidFill>
            <a:ln w="25400" cap="flat" cmpd="sng">
              <a:solidFill>
                <a:srgbClr val="000000">
                  <a:alpha val="2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DCDEE0"/>
                  </a:outerShdw>
                </a:effectLst>
              </a:endParaRPr>
            </a:p>
          </p:txBody>
        </p:sp>
        <p:sp>
          <p:nvSpPr>
            <p:cNvPr id="55" name="AutoShape 14">
              <a:extLst>
                <a:ext uri="{FF2B5EF4-FFF2-40B4-BE49-F238E27FC236}">
                  <a16:creationId xmlns:a16="http://schemas.microsoft.com/office/drawing/2014/main" id="{20243967-EF87-BB49-A19E-46E88A52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99" y="203200"/>
              <a:ext cx="304802" cy="3048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4444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7DD83A02-890E-CF49-AD2D-0CF230198097}"/>
              </a:ext>
            </a:extLst>
          </p:cNvPr>
          <p:cNvGrpSpPr/>
          <p:nvPr/>
        </p:nvGrpSpPr>
        <p:grpSpPr>
          <a:xfrm>
            <a:off x="1043608" y="1523235"/>
            <a:ext cx="2274205" cy="1145361"/>
            <a:chOff x="1113524" y="1523235"/>
            <a:chExt cx="2274205" cy="1145361"/>
          </a:xfrm>
        </p:grpSpPr>
        <p:sp>
          <p:nvSpPr>
            <p:cNvPr id="56" name="AutoShape 10">
              <a:extLst>
                <a:ext uri="{FF2B5EF4-FFF2-40B4-BE49-F238E27FC236}">
                  <a16:creationId xmlns:a16="http://schemas.microsoft.com/office/drawing/2014/main" id="{526D91A6-B5B3-DD47-AC5A-4842F60E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524" y="1523235"/>
              <a:ext cx="2274205" cy="1145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8"/>
                  </a:moveTo>
                  <a:lnTo>
                    <a:pt x="0" y="19647"/>
                  </a:lnTo>
                  <a:lnTo>
                    <a:pt x="3450" y="19647"/>
                  </a:lnTo>
                  <a:lnTo>
                    <a:pt x="4609" y="21599"/>
                  </a:lnTo>
                  <a:lnTo>
                    <a:pt x="5727" y="19717"/>
                  </a:lnTo>
                  <a:lnTo>
                    <a:pt x="21599" y="19717"/>
                  </a:lnTo>
                  <a:lnTo>
                    <a:pt x="2159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blurRad="38100" dist="38100" dir="5400000" algn="ctr" rotWithShape="0">
                <a:srgbClr val="000000">
                  <a:alpha val="10999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1" name="AutoShape 27">
              <a:extLst>
                <a:ext uri="{FF2B5EF4-FFF2-40B4-BE49-F238E27FC236}">
                  <a16:creationId xmlns:a16="http://schemas.microsoft.com/office/drawing/2014/main" id="{8524B15F-FA15-794E-9A34-565A282C4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922" y="1677373"/>
              <a:ext cx="1097934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Open Sans" charset="0"/>
                  <a:cs typeface="Open Sans" charset="0"/>
                  <a:sym typeface="Open Sans" charset="0"/>
                </a:rPr>
                <a:t>1948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62" name="AutoShape 26">
              <a:extLst>
                <a:ext uri="{FF2B5EF4-FFF2-40B4-BE49-F238E27FC236}">
                  <a16:creationId xmlns:a16="http://schemas.microsoft.com/office/drawing/2014/main" id="{2A68EE96-8A0C-744E-97AD-BC0EA452E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34" y="1941001"/>
              <a:ext cx="1263095" cy="446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Création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de </a:t>
              </a:r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l’école</a:t>
              </a:r>
              <a:endParaRPr lang="en-US" sz="900" b="1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endParaRPr>
            </a:p>
            <a:p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à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ORLY</a:t>
              </a:r>
              <a:r>
                <a:rPr lang="en-US" sz="900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.</a:t>
              </a:r>
              <a:endParaRPr lang="en-US" sz="900" dirty="0"/>
            </a:p>
          </p:txBody>
        </p:sp>
        <p:pic>
          <p:nvPicPr>
            <p:cNvPr id="68" name="Image 67" descr="Une image contenant extérieur, photo, assis, véhicule&#10;&#10;Description générée automatiquement">
              <a:extLst>
                <a:ext uri="{FF2B5EF4-FFF2-40B4-BE49-F238E27FC236}">
                  <a16:creationId xmlns:a16="http://schemas.microsoft.com/office/drawing/2014/main" id="{3D84C014-D3F3-7045-929B-B4BAF3A4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743" y="1598753"/>
              <a:ext cx="902673" cy="902673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364DE047-52CF-1F4E-8F08-1C7585B3E346}"/>
              </a:ext>
            </a:extLst>
          </p:cNvPr>
          <p:cNvGrpSpPr/>
          <p:nvPr/>
        </p:nvGrpSpPr>
        <p:grpSpPr>
          <a:xfrm flipH="1">
            <a:off x="5771967" y="1520650"/>
            <a:ext cx="2274206" cy="1145361"/>
            <a:chOff x="1113524" y="1523235"/>
            <a:chExt cx="2274205" cy="1145361"/>
          </a:xfrm>
        </p:grpSpPr>
        <p:sp>
          <p:nvSpPr>
            <p:cNvPr id="71" name="AutoShape 10">
              <a:extLst>
                <a:ext uri="{FF2B5EF4-FFF2-40B4-BE49-F238E27FC236}">
                  <a16:creationId xmlns:a16="http://schemas.microsoft.com/office/drawing/2014/main" id="{FC81A37D-90A8-F043-BF30-7A86A915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524" y="1523235"/>
              <a:ext cx="2274205" cy="1145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8"/>
                  </a:moveTo>
                  <a:lnTo>
                    <a:pt x="0" y="19647"/>
                  </a:lnTo>
                  <a:lnTo>
                    <a:pt x="3450" y="19647"/>
                  </a:lnTo>
                  <a:lnTo>
                    <a:pt x="4609" y="21599"/>
                  </a:lnTo>
                  <a:lnTo>
                    <a:pt x="5727" y="19717"/>
                  </a:lnTo>
                  <a:lnTo>
                    <a:pt x="21599" y="19717"/>
                  </a:lnTo>
                  <a:lnTo>
                    <a:pt x="2159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blurRad="38100" dist="38100" dir="5400000" algn="ctr" rotWithShape="0">
                <a:srgbClr val="000000">
                  <a:alpha val="10999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2" name="AutoShape 27">
              <a:extLst>
                <a:ext uri="{FF2B5EF4-FFF2-40B4-BE49-F238E27FC236}">
                  <a16:creationId xmlns:a16="http://schemas.microsoft.com/office/drawing/2014/main" id="{0DE8A645-7732-A041-AD7E-B4B7A067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922" y="1677373"/>
              <a:ext cx="1097934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Open Sans" charset="0"/>
                  <a:cs typeface="Open Sans" charset="0"/>
                  <a:sym typeface="Open Sans" charset="0"/>
                </a:rPr>
                <a:t>2011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73" name="AutoShape 26">
              <a:extLst>
                <a:ext uri="{FF2B5EF4-FFF2-40B4-BE49-F238E27FC236}">
                  <a16:creationId xmlns:a16="http://schemas.microsoft.com/office/drawing/2014/main" id="{EB5BABFD-264B-4B47-9698-AE1AC639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34" y="1941001"/>
              <a:ext cx="1263095" cy="446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r"/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Création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du grand</a:t>
              </a:r>
            </a:p>
            <a:p>
              <a:pPr algn="r"/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ENAC</a:t>
              </a:r>
              <a:endParaRPr lang="en-US" sz="900" dirty="0"/>
            </a:p>
          </p:txBody>
        </p:sp>
      </p:grpSp>
      <p:grpSp>
        <p:nvGrpSpPr>
          <p:cNvPr id="80" name="Group 12">
            <a:extLst>
              <a:ext uri="{FF2B5EF4-FFF2-40B4-BE49-F238E27FC236}">
                <a16:creationId xmlns:a16="http://schemas.microsoft.com/office/drawing/2014/main" id="{2F9E6939-76B8-604D-95FD-2B3924E15194}"/>
              </a:ext>
            </a:extLst>
          </p:cNvPr>
          <p:cNvGrpSpPr>
            <a:grpSpLocks/>
          </p:cNvGrpSpPr>
          <p:nvPr/>
        </p:nvGrpSpPr>
        <p:grpSpPr bwMode="auto">
          <a:xfrm>
            <a:off x="4404752" y="2768729"/>
            <a:ext cx="263058" cy="263058"/>
            <a:chOff x="-1" y="-1"/>
            <a:chExt cx="711202" cy="711202"/>
          </a:xfrm>
        </p:grpSpPr>
        <p:sp>
          <p:nvSpPr>
            <p:cNvPr id="81" name="AutoShape 13">
              <a:extLst>
                <a:ext uri="{FF2B5EF4-FFF2-40B4-BE49-F238E27FC236}">
                  <a16:creationId xmlns:a16="http://schemas.microsoft.com/office/drawing/2014/main" id="{20F70271-98A9-ED4C-9C0D-F7BA8624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711202" cy="71120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>
                <a:alpha val="29999"/>
              </a:srgbClr>
            </a:solidFill>
            <a:ln w="25400" cap="flat" cmpd="sng">
              <a:solidFill>
                <a:srgbClr val="000000">
                  <a:alpha val="2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DCDEE0"/>
                  </a:outerShdw>
                </a:effectLst>
              </a:endParaRPr>
            </a:p>
          </p:txBody>
        </p:sp>
        <p:sp>
          <p:nvSpPr>
            <p:cNvPr id="82" name="AutoShape 14">
              <a:extLst>
                <a:ext uri="{FF2B5EF4-FFF2-40B4-BE49-F238E27FC236}">
                  <a16:creationId xmlns:a16="http://schemas.microsoft.com/office/drawing/2014/main" id="{F0D4D89E-9594-1448-8A15-F6836565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99" y="203200"/>
              <a:ext cx="304802" cy="3048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4444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3" name="Group 12">
            <a:extLst>
              <a:ext uri="{FF2B5EF4-FFF2-40B4-BE49-F238E27FC236}">
                <a16:creationId xmlns:a16="http://schemas.microsoft.com/office/drawing/2014/main" id="{A5CCB699-C759-F54E-B8BD-9FE3F9A28268}"/>
              </a:ext>
            </a:extLst>
          </p:cNvPr>
          <p:cNvGrpSpPr>
            <a:grpSpLocks/>
          </p:cNvGrpSpPr>
          <p:nvPr/>
        </p:nvGrpSpPr>
        <p:grpSpPr bwMode="auto">
          <a:xfrm>
            <a:off x="7430947" y="2775367"/>
            <a:ext cx="263058" cy="263058"/>
            <a:chOff x="-1" y="-1"/>
            <a:chExt cx="711202" cy="711202"/>
          </a:xfrm>
        </p:grpSpPr>
        <p:sp>
          <p:nvSpPr>
            <p:cNvPr id="84" name="AutoShape 13">
              <a:extLst>
                <a:ext uri="{FF2B5EF4-FFF2-40B4-BE49-F238E27FC236}">
                  <a16:creationId xmlns:a16="http://schemas.microsoft.com/office/drawing/2014/main" id="{195FAEC1-C932-5644-8485-1B913D78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711202" cy="71120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>
                <a:alpha val="29999"/>
              </a:srgbClr>
            </a:solidFill>
            <a:ln w="25400" cap="flat" cmpd="sng">
              <a:solidFill>
                <a:srgbClr val="000000">
                  <a:alpha val="2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DCDEE0"/>
                  </a:outerShdw>
                </a:effectLst>
              </a:endParaRPr>
            </a:p>
          </p:txBody>
        </p:sp>
        <p:sp>
          <p:nvSpPr>
            <p:cNvPr id="85" name="AutoShape 14">
              <a:extLst>
                <a:ext uri="{FF2B5EF4-FFF2-40B4-BE49-F238E27FC236}">
                  <a16:creationId xmlns:a16="http://schemas.microsoft.com/office/drawing/2014/main" id="{F02A2545-0E43-404A-9DAC-0F7320789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99" y="203200"/>
              <a:ext cx="304802" cy="3048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4444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ABFEF75C-915C-934A-85C2-93E6BB8E40CD}"/>
              </a:ext>
            </a:extLst>
          </p:cNvPr>
          <p:cNvGrpSpPr/>
          <p:nvPr/>
        </p:nvGrpSpPr>
        <p:grpSpPr>
          <a:xfrm>
            <a:off x="4002307" y="3142232"/>
            <a:ext cx="2609229" cy="1164803"/>
            <a:chOff x="4051003" y="3242315"/>
            <a:chExt cx="2609229" cy="1164803"/>
          </a:xfrm>
        </p:grpSpPr>
        <p:sp>
          <p:nvSpPr>
            <p:cNvPr id="76" name="AutoShape 10">
              <a:extLst>
                <a:ext uri="{FF2B5EF4-FFF2-40B4-BE49-F238E27FC236}">
                  <a16:creationId xmlns:a16="http://schemas.microsoft.com/office/drawing/2014/main" id="{2C23AB6D-B734-F745-AC82-8CB0FB4B00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51003" y="3242315"/>
              <a:ext cx="2537221" cy="1164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8"/>
                  </a:moveTo>
                  <a:lnTo>
                    <a:pt x="0" y="19647"/>
                  </a:lnTo>
                  <a:lnTo>
                    <a:pt x="3450" y="19647"/>
                  </a:lnTo>
                  <a:lnTo>
                    <a:pt x="4609" y="21599"/>
                  </a:lnTo>
                  <a:lnTo>
                    <a:pt x="5727" y="19717"/>
                  </a:lnTo>
                  <a:lnTo>
                    <a:pt x="21599" y="19717"/>
                  </a:lnTo>
                  <a:lnTo>
                    <a:pt x="2159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>
              <a:outerShdw blurRad="38100" dist="38100" dir="5400000" algn="ctr" rotWithShape="0">
                <a:srgbClr val="000000">
                  <a:alpha val="10999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7" name="AutoShape 27">
              <a:extLst>
                <a:ext uri="{FF2B5EF4-FFF2-40B4-BE49-F238E27FC236}">
                  <a16:creationId xmlns:a16="http://schemas.microsoft.com/office/drawing/2014/main" id="{A8CFB2A2-5560-E842-9793-2A6F5966E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401" y="3461028"/>
              <a:ext cx="1097934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Open Sans" charset="0"/>
                  <a:cs typeface="Open Sans" charset="0"/>
                  <a:sym typeface="Open Sans" charset="0"/>
                </a:rPr>
                <a:t>1968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78" name="AutoShape 26">
              <a:extLst>
                <a:ext uri="{FF2B5EF4-FFF2-40B4-BE49-F238E27FC236}">
                  <a16:creationId xmlns:a16="http://schemas.microsoft.com/office/drawing/2014/main" id="{8FE75581-BE98-924C-BF06-45D312F9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113" y="3781922"/>
              <a:ext cx="1598119" cy="446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Installation </a:t>
              </a:r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à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Toulouse, </a:t>
              </a:r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capitale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</a:t>
              </a:r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européenne</a:t>
              </a:r>
              <a:r>
                <a:rPr lang="en-US" sz="900" b="1" dirty="0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 de </a:t>
              </a:r>
              <a:r>
                <a:rPr lang="en-US" sz="900" b="1" dirty="0" err="1">
                  <a:solidFill>
                    <a:srgbClr val="444444"/>
                  </a:solidFill>
                  <a:latin typeface="Open Sans" charset="0"/>
                  <a:cs typeface="Open Sans" charset="0"/>
                  <a:sym typeface="Open Sans" charset="0"/>
                </a:rPr>
                <a:t>l’aéronautique</a:t>
              </a:r>
              <a:endParaRPr lang="en-US" sz="900" dirty="0"/>
            </a:p>
          </p:txBody>
        </p:sp>
        <p:pic>
          <p:nvPicPr>
            <p:cNvPr id="87" name="Image 86" descr="Une image contenant extérieur, route, herbe, assis&#10;&#10;Description générée automatiquement">
              <a:extLst>
                <a:ext uri="{FF2B5EF4-FFF2-40B4-BE49-F238E27FC236}">
                  <a16:creationId xmlns:a16="http://schemas.microsoft.com/office/drawing/2014/main" id="{DB5EF128-5EEE-814B-B09F-8FB318EC9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976" y="3420262"/>
              <a:ext cx="901164" cy="901164"/>
            </a:xfrm>
            <a:prstGeom prst="rect">
              <a:avLst/>
            </a:prstGeom>
          </p:spPr>
        </p:pic>
      </p:grpSp>
      <p:pic>
        <p:nvPicPr>
          <p:cNvPr id="91" name="Image 90" descr="Une image contenant extérieur, bâtiment, route, rue&#10;&#10;Description générée automatiquement">
            <a:extLst>
              <a:ext uri="{FF2B5EF4-FFF2-40B4-BE49-F238E27FC236}">
                <a16:creationId xmlns:a16="http://schemas.microsoft.com/office/drawing/2014/main" id="{D1F0FFF5-B094-F943-ADE4-50DE5D41F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459" y="1598753"/>
            <a:ext cx="902673" cy="9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D8DC3AFF-09FD-D54D-9558-6B56104D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82801"/>
            <a:ext cx="8424863" cy="592805"/>
          </a:xfrm>
        </p:spPr>
        <p:txBody>
          <a:bodyPr/>
          <a:lstStyle/>
          <a:p>
            <a:r>
              <a:rPr lang="fr-FR" dirty="0"/>
              <a:t>Les missions de l’ENAC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EEA3374-B64E-5345-842A-E6554C1BB19B}"/>
              </a:ext>
            </a:extLst>
          </p:cNvPr>
          <p:cNvGrpSpPr/>
          <p:nvPr/>
        </p:nvGrpSpPr>
        <p:grpSpPr>
          <a:xfrm>
            <a:off x="313716" y="1760697"/>
            <a:ext cx="5495031" cy="2676881"/>
            <a:chOff x="323850" y="1537341"/>
            <a:chExt cx="5495031" cy="267688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D9BF22DB-C430-764A-9E6F-41D32320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1537341"/>
              <a:ext cx="1727869" cy="26653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42A3E8"/>
            </a:solidFill>
            <a:ln w="25400" cap="flat" cmpd="sng">
              <a:solidFill>
                <a:srgbClr val="EBEBEB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BF899A4-9752-F64A-835A-BD9A083894A6}"/>
                </a:ext>
              </a:extLst>
            </p:cNvPr>
            <p:cNvSpPr txBox="1"/>
            <p:nvPr/>
          </p:nvSpPr>
          <p:spPr>
            <a:xfrm>
              <a:off x="395858" y="2571750"/>
              <a:ext cx="1655862" cy="15388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fr-FR" sz="950" dirty="0">
                  <a:solidFill>
                    <a:schemeClr val="bg1"/>
                  </a:solidFill>
                </a:rPr>
                <a:t>La formation initiale et la formation continue des fonctionnaires des corps techniques de l'aviation civile ainsi que celle des nombreux professionnels de l’aéronautique et du transport aérien.</a:t>
              </a:r>
            </a:p>
            <a:p>
              <a:endParaRPr lang="fr-FR" dirty="0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08769687-6B40-AE46-936C-3770B71D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736" y="1548834"/>
              <a:ext cx="1727869" cy="2665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>
              <a:solidFill>
                <a:srgbClr val="EBEBEB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4FE7D739-16C2-8944-93E5-11006B19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621" y="1538960"/>
              <a:ext cx="1727869" cy="2675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002060"/>
            </a:solidFill>
            <a:ln w="25400" cap="flat" cmpd="sng">
              <a:solidFill>
                <a:srgbClr val="EBEBEB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584200"/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92F580D-508D-724C-8778-49A4C83F5860}"/>
                </a:ext>
              </a:extLst>
            </p:cNvPr>
            <p:cNvSpPr txBox="1"/>
            <p:nvPr/>
          </p:nvSpPr>
          <p:spPr>
            <a:xfrm>
              <a:off x="2173441" y="2571750"/>
              <a:ext cx="1825120" cy="15388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defRPr sz="1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fr-FR" sz="950" dirty="0">
                  <a:solidFill>
                    <a:schemeClr val="bg1"/>
                  </a:solidFill>
                </a:rPr>
                <a:t>La recherche : inventer les nouveaux systèmes du transport aérien pour l’amélioration de leur niveau de de sécurité, de leur qualité de service, de leur impact environnementale ainsi que leurs performances. </a:t>
              </a:r>
            </a:p>
            <a:p>
              <a:endParaRPr lang="fr-FR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A31D394-C6D8-EE43-A07A-342C2F5ECDF8}"/>
                </a:ext>
              </a:extLst>
            </p:cNvPr>
            <p:cNvSpPr txBox="1"/>
            <p:nvPr/>
          </p:nvSpPr>
          <p:spPr>
            <a:xfrm>
              <a:off x="4091013" y="2571750"/>
              <a:ext cx="1727868" cy="15388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defRPr sz="1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fr-FR" sz="950" dirty="0">
                  <a:solidFill>
                    <a:schemeClr val="bg1"/>
                  </a:solidFill>
                </a:rPr>
                <a:t>L’international : soutien au développement du secteur aéronautique français et missions d’ingénierie et d’expertise dans les régions du monde à fort développement économique.</a:t>
              </a:r>
            </a:p>
            <a:p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A1FA942-BF83-A24E-96E8-84A421AF08D0}"/>
              </a:ext>
            </a:extLst>
          </p:cNvPr>
          <p:cNvSpPr txBox="1"/>
          <p:nvPr/>
        </p:nvSpPr>
        <p:spPr>
          <a:xfrm>
            <a:off x="5808747" y="1779662"/>
            <a:ext cx="333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Les grands domaines d’expertise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62D845-0011-8341-A6D5-3DFD35C5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63" y="1986444"/>
            <a:ext cx="723900" cy="723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E12A21-4239-F943-B1CC-343E040B9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443" y="2005494"/>
            <a:ext cx="812800" cy="685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0ACD43-D5B0-AA46-A748-1216037CA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6" y="1937435"/>
            <a:ext cx="723900" cy="774700"/>
          </a:xfrm>
          <a:prstGeom prst="rect">
            <a:avLst/>
          </a:prstGeom>
        </p:spPr>
      </p:pic>
      <p:sp>
        <p:nvSpPr>
          <p:cNvPr id="57" name="Ellipse 56">
            <a:extLst>
              <a:ext uri="{FF2B5EF4-FFF2-40B4-BE49-F238E27FC236}">
                <a16:creationId xmlns:a16="http://schemas.microsoft.com/office/drawing/2014/main" id="{3AB0088D-5A52-6A40-B112-9968AB21B3CC}"/>
              </a:ext>
            </a:extLst>
          </p:cNvPr>
          <p:cNvSpPr/>
          <p:nvPr/>
        </p:nvSpPr>
        <p:spPr>
          <a:xfrm>
            <a:off x="7308304" y="3110927"/>
            <a:ext cx="1350000" cy="135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1A36EAD-635A-7F43-A1CC-24809938DB83}"/>
              </a:ext>
            </a:extLst>
          </p:cNvPr>
          <p:cNvSpPr/>
          <p:nvPr/>
        </p:nvSpPr>
        <p:spPr>
          <a:xfrm>
            <a:off x="6246336" y="3136019"/>
            <a:ext cx="1350000" cy="135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2FD47F1-4DAB-9E44-B334-AC69424BA7C9}"/>
              </a:ext>
            </a:extLst>
          </p:cNvPr>
          <p:cNvSpPr/>
          <p:nvPr/>
        </p:nvSpPr>
        <p:spPr>
          <a:xfrm>
            <a:off x="6804248" y="2211710"/>
            <a:ext cx="1350000" cy="135000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BC305D-6753-774D-9679-63B883F7B81A}"/>
              </a:ext>
            </a:extLst>
          </p:cNvPr>
          <p:cNvSpPr txBox="1"/>
          <p:nvPr/>
        </p:nvSpPr>
        <p:spPr>
          <a:xfrm>
            <a:off x="6727888" y="2726799"/>
            <a:ext cx="1487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PILOTAGE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5B4317E-4B40-5F46-B408-1A6165EF99D6}"/>
              </a:ext>
            </a:extLst>
          </p:cNvPr>
          <p:cNvSpPr txBox="1"/>
          <p:nvPr/>
        </p:nvSpPr>
        <p:spPr>
          <a:xfrm>
            <a:off x="6246335" y="3595325"/>
            <a:ext cx="135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NAVIGATION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AERIENNE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D15DEB-A2F2-E64E-AFE4-2A85A4866DFB}"/>
              </a:ext>
            </a:extLst>
          </p:cNvPr>
          <p:cNvSpPr txBox="1"/>
          <p:nvPr/>
        </p:nvSpPr>
        <p:spPr>
          <a:xfrm>
            <a:off x="7404567" y="3662903"/>
            <a:ext cx="1271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INGENIEURIE</a:t>
            </a:r>
          </a:p>
        </p:txBody>
      </p:sp>
    </p:spTree>
    <p:extLst>
      <p:ext uri="{BB962C8B-B14F-4D97-AF65-F5344CB8AC3E}">
        <p14:creationId xmlns:p14="http://schemas.microsoft.com/office/powerpoint/2010/main" val="233162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A3CD4C03-9104-634C-BA7C-B900C112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82801"/>
            <a:ext cx="8424863" cy="592805"/>
          </a:xfrm>
        </p:spPr>
        <p:txBody>
          <a:bodyPr/>
          <a:lstStyle/>
          <a:p>
            <a:r>
              <a:rPr lang="fr-FR" dirty="0"/>
              <a:t>Les chiffres clés de l’ENAC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B48F814-BA00-8744-90D8-6F07694305AF}"/>
              </a:ext>
            </a:extLst>
          </p:cNvPr>
          <p:cNvGrpSpPr/>
          <p:nvPr/>
        </p:nvGrpSpPr>
        <p:grpSpPr>
          <a:xfrm rot="21272844">
            <a:off x="1493850" y="1556065"/>
            <a:ext cx="1373425" cy="1512764"/>
            <a:chOff x="463119" y="1612204"/>
            <a:chExt cx="1373425" cy="151276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3B2B9F39-EE04-D64B-8B0D-3E6BEB703AF8}"/>
                </a:ext>
              </a:extLst>
            </p:cNvPr>
            <p:cNvGrpSpPr/>
            <p:nvPr/>
          </p:nvGrpSpPr>
          <p:grpSpPr>
            <a:xfrm>
              <a:off x="463119" y="1612204"/>
              <a:ext cx="1373425" cy="1512764"/>
              <a:chOff x="463120" y="1612204"/>
              <a:chExt cx="891460" cy="995485"/>
            </a:xfrm>
          </p:grpSpPr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8654ECD1-593D-5244-9AD6-57E9CB66A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20" y="1612204"/>
                <a:ext cx="891460" cy="995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A5649D3-008F-B44B-A3CD-F71A967D5F18}"/>
                  </a:ext>
                </a:extLst>
              </p:cNvPr>
              <p:cNvSpPr/>
              <p:nvPr/>
            </p:nvSpPr>
            <p:spPr>
              <a:xfrm>
                <a:off x="531025" y="1650899"/>
                <a:ext cx="758025" cy="8319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31AD69F-4D35-B345-9C8B-A909B2F9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941" y="1803357"/>
              <a:ext cx="485812" cy="55399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01B085B-2D3D-114A-8256-DAAE3D52C45A}"/>
                </a:ext>
              </a:extLst>
            </p:cNvPr>
            <p:cNvSpPr txBox="1"/>
            <p:nvPr/>
          </p:nvSpPr>
          <p:spPr>
            <a:xfrm>
              <a:off x="567737" y="2365276"/>
              <a:ext cx="11678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3000</a:t>
              </a:r>
            </a:p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Élèves en France et à l’étranger</a:t>
              </a:r>
            </a:p>
          </p:txBody>
        </p: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94A8D40E-AF08-F24C-B57B-C7FECCFC818F}"/>
              </a:ext>
            </a:extLst>
          </p:cNvPr>
          <p:cNvGrpSpPr/>
          <p:nvPr/>
        </p:nvGrpSpPr>
        <p:grpSpPr>
          <a:xfrm rot="277463">
            <a:off x="3103521" y="1567409"/>
            <a:ext cx="1373425" cy="1512764"/>
            <a:chOff x="2072790" y="1623548"/>
            <a:chExt cx="1373425" cy="1512764"/>
          </a:xfrm>
        </p:grpSpPr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C69B0D2E-71B8-574A-A508-69065262E254}"/>
                </a:ext>
              </a:extLst>
            </p:cNvPr>
            <p:cNvGrpSpPr/>
            <p:nvPr/>
          </p:nvGrpSpPr>
          <p:grpSpPr>
            <a:xfrm>
              <a:off x="2072790" y="1623548"/>
              <a:ext cx="1373425" cy="1512764"/>
              <a:chOff x="463119" y="1612204"/>
              <a:chExt cx="1373425" cy="1512764"/>
            </a:xfrm>
          </p:grpSpPr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B81840A3-D724-3547-9CDB-388605A2AE4B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95" name="Picture 8">
                  <a:extLst>
                    <a:ext uri="{FF2B5EF4-FFF2-40B4-BE49-F238E27FC236}">
                      <a16:creationId xmlns:a16="http://schemas.microsoft.com/office/drawing/2014/main" id="{5E561352-9D84-A94F-8773-3A7DA9CFE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0B3343A-B650-E145-9BA4-1429E3E356E4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63F26970-7B05-E14D-83E1-20B360FCD49B}"/>
                  </a:ext>
                </a:extLst>
              </p:cNvPr>
              <p:cNvSpPr txBox="1"/>
              <p:nvPr/>
            </p:nvSpPr>
            <p:spPr>
              <a:xfrm>
                <a:off x="567737" y="2258596"/>
                <a:ext cx="116784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66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Nationalités sur les différents campus en France</a:t>
                </a:r>
              </a:p>
            </p:txBody>
          </p:sp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CA2BA4C-2EFF-C84F-BAE8-9540FBC13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880" y="1768627"/>
              <a:ext cx="509243" cy="509243"/>
            </a:xfrm>
            <a:prstGeom prst="rect">
              <a:avLst/>
            </a:prstGeom>
          </p:spPr>
        </p:pic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433C1AC4-601B-C447-8771-5DA69F30ACE1}"/>
              </a:ext>
            </a:extLst>
          </p:cNvPr>
          <p:cNvGrpSpPr/>
          <p:nvPr/>
        </p:nvGrpSpPr>
        <p:grpSpPr>
          <a:xfrm rot="21292976">
            <a:off x="4713192" y="1556065"/>
            <a:ext cx="1373425" cy="1512764"/>
            <a:chOff x="3682461" y="1612204"/>
            <a:chExt cx="1373425" cy="1512764"/>
          </a:xfrm>
        </p:grpSpPr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F12DB2BC-382F-1D4C-B8A3-D78BF2D6EBF5}"/>
                </a:ext>
              </a:extLst>
            </p:cNvPr>
            <p:cNvGrpSpPr/>
            <p:nvPr/>
          </p:nvGrpSpPr>
          <p:grpSpPr>
            <a:xfrm>
              <a:off x="3682461" y="1612204"/>
              <a:ext cx="1373425" cy="1512764"/>
              <a:chOff x="463119" y="1612204"/>
              <a:chExt cx="1373425" cy="1512764"/>
            </a:xfrm>
          </p:grpSpPr>
          <p:grpSp>
            <p:nvGrpSpPr>
              <p:cNvPr id="98" name="Groupe 97">
                <a:extLst>
                  <a:ext uri="{FF2B5EF4-FFF2-40B4-BE49-F238E27FC236}">
                    <a16:creationId xmlns:a16="http://schemas.microsoft.com/office/drawing/2014/main" id="{4AB6962E-9E5F-8C4C-BC86-1517E5085FFD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01" name="Picture 8">
                  <a:extLst>
                    <a:ext uri="{FF2B5EF4-FFF2-40B4-BE49-F238E27FC236}">
                      <a16:creationId xmlns:a16="http://schemas.microsoft.com/office/drawing/2014/main" id="{A05486F3-E36A-8E47-9E53-88125DDB5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2D28DCD-F792-984B-A63C-D911DD6FECBF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557F0B49-B031-D741-A48F-EC3901A28249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500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Diplômé.e.s</a:t>
                </a:r>
                <a:r>
                  <a:rPr lang="fr-FR" sz="800" dirty="0">
                    <a:solidFill>
                      <a:schemeClr val="bg1"/>
                    </a:solidFill>
                  </a:rPr>
                  <a:t> par an</a:t>
                </a:r>
              </a:p>
            </p:txBody>
          </p:sp>
        </p:grp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774C7F38-D6D4-9241-9FC7-B0FBAF23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8862" y="1835545"/>
              <a:ext cx="596574" cy="466073"/>
            </a:xfrm>
            <a:prstGeom prst="rect">
              <a:avLst/>
            </a:prstGeom>
          </p:spPr>
        </p:pic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AF6AE803-52CE-3348-B4B4-55904A11DF5E}"/>
              </a:ext>
            </a:extLst>
          </p:cNvPr>
          <p:cNvGrpSpPr/>
          <p:nvPr/>
        </p:nvGrpSpPr>
        <p:grpSpPr>
          <a:xfrm rot="1022544">
            <a:off x="6388400" y="1567409"/>
            <a:ext cx="1373425" cy="1512764"/>
            <a:chOff x="5357669" y="1623548"/>
            <a:chExt cx="1373425" cy="1512764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42F1EAF2-AD71-424B-B102-F2E05BE35051}"/>
                </a:ext>
              </a:extLst>
            </p:cNvPr>
            <p:cNvGrpSpPr/>
            <p:nvPr/>
          </p:nvGrpSpPr>
          <p:grpSpPr>
            <a:xfrm>
              <a:off x="5357669" y="1623548"/>
              <a:ext cx="1373425" cy="1512764"/>
              <a:chOff x="463119" y="1612204"/>
              <a:chExt cx="1373425" cy="1512764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FAA41C31-9524-9946-B2F6-0B89D89AE8D8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07" name="Picture 8">
                  <a:extLst>
                    <a:ext uri="{FF2B5EF4-FFF2-40B4-BE49-F238E27FC236}">
                      <a16:creationId xmlns:a16="http://schemas.microsoft.com/office/drawing/2014/main" id="{F8251420-EA67-0845-9720-390334A54B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8541245-E14D-9543-8C8D-EA58326B186F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BA9C88EB-46EE-3C48-959D-7C5BCD42FA17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31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Formations</a:t>
                </a:r>
              </a:p>
            </p:txBody>
          </p:sp>
        </p:grp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F7E23C36-B854-0E4C-9099-8DA34B19E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2287" y="1787790"/>
              <a:ext cx="544188" cy="582377"/>
            </a:xfrm>
            <a:prstGeom prst="rect">
              <a:avLst/>
            </a:prstGeom>
          </p:spPr>
        </p:pic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BCAD423D-0C00-2D47-BF12-A29AFB1CEDF9}"/>
              </a:ext>
            </a:extLst>
          </p:cNvPr>
          <p:cNvGrpSpPr/>
          <p:nvPr/>
        </p:nvGrpSpPr>
        <p:grpSpPr>
          <a:xfrm rot="21237249">
            <a:off x="2180562" y="3225395"/>
            <a:ext cx="1373425" cy="1512764"/>
            <a:chOff x="7032877" y="1623548"/>
            <a:chExt cx="1373425" cy="1512764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00F83095-C106-BD48-931E-370402D55D09}"/>
                </a:ext>
              </a:extLst>
            </p:cNvPr>
            <p:cNvGrpSpPr/>
            <p:nvPr/>
          </p:nvGrpSpPr>
          <p:grpSpPr>
            <a:xfrm>
              <a:off x="7032877" y="1623548"/>
              <a:ext cx="1373425" cy="1512764"/>
              <a:chOff x="463119" y="1612204"/>
              <a:chExt cx="1373425" cy="1512764"/>
            </a:xfrm>
          </p:grpSpPr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85A7D851-FCFC-EB4D-9DC1-4D17D4D1053E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14" name="Picture 8">
                  <a:extLst>
                    <a:ext uri="{FF2B5EF4-FFF2-40B4-BE49-F238E27FC236}">
                      <a16:creationId xmlns:a16="http://schemas.microsoft.com/office/drawing/2014/main" id="{09B9A342-E45D-B84C-B451-3412A35EF2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5A87ECC-1605-DE48-BF5E-B446119CF1E5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B37B039C-C8AD-0D43-8AF1-E85C7613B608}"/>
                  </a:ext>
                </a:extLst>
              </p:cNvPr>
              <p:cNvSpPr txBox="1"/>
              <p:nvPr/>
            </p:nvSpPr>
            <p:spPr>
              <a:xfrm>
                <a:off x="567737" y="2274214"/>
                <a:ext cx="116784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350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Sessions de formation continue par an</a:t>
                </a:r>
              </a:p>
            </p:txBody>
          </p:sp>
        </p:grp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7834AAF8-5F4B-E544-9F2F-57E09C2F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33744" y="1781901"/>
              <a:ext cx="571689" cy="519717"/>
            </a:xfrm>
            <a:prstGeom prst="rect">
              <a:avLst/>
            </a:prstGeom>
          </p:spPr>
        </p:pic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657A8A98-A86E-FA48-A603-C0E7411E10AE}"/>
              </a:ext>
            </a:extLst>
          </p:cNvPr>
          <p:cNvGrpSpPr/>
          <p:nvPr/>
        </p:nvGrpSpPr>
        <p:grpSpPr>
          <a:xfrm rot="418896">
            <a:off x="3885761" y="3230312"/>
            <a:ext cx="1373425" cy="1512764"/>
            <a:chOff x="2866801" y="3227506"/>
            <a:chExt cx="1373425" cy="1512764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F23C53D5-A64A-A747-B695-9F1861F05D1B}"/>
                </a:ext>
              </a:extLst>
            </p:cNvPr>
            <p:cNvGrpSpPr/>
            <p:nvPr/>
          </p:nvGrpSpPr>
          <p:grpSpPr>
            <a:xfrm>
              <a:off x="2866801" y="3227506"/>
              <a:ext cx="1373425" cy="1512764"/>
              <a:chOff x="463119" y="1612204"/>
              <a:chExt cx="1373425" cy="1512764"/>
            </a:xfrm>
          </p:grpSpPr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id="{F2DE14B7-6FD0-DB47-80C0-717FB00102A1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20" name="Picture 8">
                  <a:extLst>
                    <a:ext uri="{FF2B5EF4-FFF2-40B4-BE49-F238E27FC236}">
                      <a16:creationId xmlns:a16="http://schemas.microsoft.com/office/drawing/2014/main" id="{B3E0DCEA-D076-BF44-8A2B-1C10931004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7A91B52-0697-9947-8BEB-98A10D2BA5AD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BA5DF8C0-3D5B-104E-B15D-62B893407E17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6000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Stagiaires en formation continue</a:t>
                </a:r>
              </a:p>
            </p:txBody>
          </p:sp>
        </p:grp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EC26EB86-FEF5-B341-A545-1DAB3672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2645" y="3406379"/>
              <a:ext cx="481736" cy="556488"/>
            </a:xfrm>
            <a:prstGeom prst="rect">
              <a:avLst/>
            </a:prstGeom>
          </p:spPr>
        </p:pic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C0D3656B-E049-8E46-BF04-EAB18B3C82B4}"/>
              </a:ext>
            </a:extLst>
          </p:cNvPr>
          <p:cNvGrpSpPr/>
          <p:nvPr/>
        </p:nvGrpSpPr>
        <p:grpSpPr>
          <a:xfrm rot="21134292">
            <a:off x="5590960" y="3230312"/>
            <a:ext cx="1373425" cy="1512764"/>
            <a:chOff x="4572000" y="3227506"/>
            <a:chExt cx="1373425" cy="1512764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67E65125-F2C8-9A46-A425-4237B935D37C}"/>
                </a:ext>
              </a:extLst>
            </p:cNvPr>
            <p:cNvGrpSpPr/>
            <p:nvPr/>
          </p:nvGrpSpPr>
          <p:grpSpPr>
            <a:xfrm>
              <a:off x="4572000" y="3227506"/>
              <a:ext cx="1373425" cy="1512764"/>
              <a:chOff x="463119" y="1612204"/>
              <a:chExt cx="1373425" cy="1512764"/>
            </a:xfrm>
          </p:grpSpPr>
          <p:grpSp>
            <p:nvGrpSpPr>
              <p:cNvPr id="123" name="Groupe 122">
                <a:extLst>
                  <a:ext uri="{FF2B5EF4-FFF2-40B4-BE49-F238E27FC236}">
                    <a16:creationId xmlns:a16="http://schemas.microsoft.com/office/drawing/2014/main" id="{D8C00CA1-5236-0842-84CD-EF2637714DE3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26" name="Picture 8">
                  <a:extLst>
                    <a:ext uri="{FF2B5EF4-FFF2-40B4-BE49-F238E27FC236}">
                      <a16:creationId xmlns:a16="http://schemas.microsoft.com/office/drawing/2014/main" id="{1F56EC33-402D-6948-BFD9-A46107164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F52FC08-0BD9-7246-ABEE-AD7BADA844AA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DE4441D-0D5C-E843-AC63-C9F2845C14F8}"/>
                  </a:ext>
                </a:extLst>
              </p:cNvPr>
              <p:cNvSpPr txBox="1"/>
              <p:nvPr/>
            </p:nvSpPr>
            <p:spPr>
              <a:xfrm>
                <a:off x="576555" y="2340306"/>
                <a:ext cx="11590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25 000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Alumni</a:t>
                </a:r>
                <a:r>
                  <a:rPr lang="fr-FR" sz="800" dirty="0">
                    <a:solidFill>
                      <a:schemeClr val="bg1"/>
                    </a:solidFill>
                  </a:rPr>
                  <a:t> à travers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le monde</a:t>
                </a:r>
              </a:p>
            </p:txBody>
          </p:sp>
        </p:grpSp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7397DA85-3185-5B48-9354-E5DBE93F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5119" y="3326329"/>
              <a:ext cx="549596" cy="661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16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92DCE8BE-C7D5-C845-84A9-55D80D64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584" y="1391448"/>
            <a:ext cx="9159323" cy="33904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82801"/>
            <a:ext cx="8424863" cy="592805"/>
          </a:xfrm>
        </p:spPr>
        <p:txBody>
          <a:bodyPr/>
          <a:lstStyle/>
          <a:p>
            <a:r>
              <a:rPr lang="fr-FR" dirty="0"/>
              <a:t>Les chiffres clés de l’ENAC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DF8FEDB-F116-0C40-9551-EAAB2AE22FFB}"/>
              </a:ext>
            </a:extLst>
          </p:cNvPr>
          <p:cNvGrpSpPr/>
          <p:nvPr/>
        </p:nvGrpSpPr>
        <p:grpSpPr>
          <a:xfrm rot="21312037">
            <a:off x="634451" y="1651644"/>
            <a:ext cx="1373425" cy="1512764"/>
            <a:chOff x="1493850" y="1556065"/>
            <a:chExt cx="1373425" cy="151276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B48F814-BA00-8744-90D8-6F07694305AF}"/>
                </a:ext>
              </a:extLst>
            </p:cNvPr>
            <p:cNvGrpSpPr/>
            <p:nvPr/>
          </p:nvGrpSpPr>
          <p:grpSpPr>
            <a:xfrm>
              <a:off x="1493850" y="1556065"/>
              <a:ext cx="1373425" cy="1512764"/>
              <a:chOff x="463119" y="1612204"/>
              <a:chExt cx="1373425" cy="1512764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3B2B9F39-EE04-D64B-8B0D-3E6BEB703AF8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26" name="Picture 8">
                  <a:extLst>
                    <a:ext uri="{FF2B5EF4-FFF2-40B4-BE49-F238E27FC236}">
                      <a16:creationId xmlns:a16="http://schemas.microsoft.com/office/drawing/2014/main" id="{8654ECD1-593D-5244-9AD6-57E9CB66AB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5649D3-008F-B44B-A3CD-F71A967D5F18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01B085B-2D3D-114A-8256-DAAE3D52C45A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910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Salariés permanents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4389833-4A6C-F540-B0CD-73167FAD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1357" y="1927980"/>
              <a:ext cx="812800" cy="317500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F6DE325-0E8E-E04E-B003-7896C4DC86A1}"/>
              </a:ext>
            </a:extLst>
          </p:cNvPr>
          <p:cNvGrpSpPr/>
          <p:nvPr/>
        </p:nvGrpSpPr>
        <p:grpSpPr>
          <a:xfrm rot="545278">
            <a:off x="2508394" y="2518536"/>
            <a:ext cx="1373425" cy="1512764"/>
            <a:chOff x="3103521" y="1567409"/>
            <a:chExt cx="1373425" cy="1512764"/>
          </a:xfrm>
        </p:grpSpPr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C69B0D2E-71B8-574A-A508-69065262E254}"/>
                </a:ext>
              </a:extLst>
            </p:cNvPr>
            <p:cNvGrpSpPr/>
            <p:nvPr/>
          </p:nvGrpSpPr>
          <p:grpSpPr>
            <a:xfrm>
              <a:off x="3103521" y="1567409"/>
              <a:ext cx="1373425" cy="1512764"/>
              <a:chOff x="463119" y="1612204"/>
              <a:chExt cx="1373425" cy="1512764"/>
            </a:xfrm>
          </p:grpSpPr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B81840A3-D724-3547-9CDB-388605A2AE4B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95" name="Picture 8">
                  <a:extLst>
                    <a:ext uri="{FF2B5EF4-FFF2-40B4-BE49-F238E27FC236}">
                      <a16:creationId xmlns:a16="http://schemas.microsoft.com/office/drawing/2014/main" id="{5E561352-9D84-A94F-8773-3A7DA9CFE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0B3343A-B650-E145-9BA4-1429E3E356E4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63F26970-7B05-E14D-83E1-20B360FCD49B}"/>
                  </a:ext>
                </a:extLst>
              </p:cNvPr>
              <p:cNvSpPr txBox="1"/>
              <p:nvPr/>
            </p:nvSpPr>
            <p:spPr>
              <a:xfrm>
                <a:off x="567737" y="2258596"/>
                <a:ext cx="11678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500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Enseignant.e.s</a:t>
                </a:r>
                <a:r>
                  <a:rPr lang="fr-FR" sz="800" dirty="0">
                    <a:solidFill>
                      <a:schemeClr val="bg1"/>
                    </a:solidFill>
                  </a:rPr>
                  <a:t> et </a:t>
                </a:r>
                <a:r>
                  <a:rPr lang="fr-FR" sz="800" dirty="0" err="1">
                    <a:solidFill>
                      <a:schemeClr val="bg1"/>
                    </a:solidFill>
                  </a:rPr>
                  <a:t>instructeur.trice.s</a:t>
                </a:r>
                <a:endParaRPr lang="fr-FR" sz="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A6B2358-7AE0-5F45-81A9-F7D6D5F3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671" y="1701081"/>
              <a:ext cx="603889" cy="557257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D77A518-5C13-4B44-AC2B-8D3603F1DAC8}"/>
              </a:ext>
            </a:extLst>
          </p:cNvPr>
          <p:cNvGrpSpPr/>
          <p:nvPr/>
        </p:nvGrpSpPr>
        <p:grpSpPr>
          <a:xfrm rot="169244">
            <a:off x="4680266" y="1559562"/>
            <a:ext cx="1373425" cy="1512764"/>
            <a:chOff x="4713192" y="1556065"/>
            <a:chExt cx="1373425" cy="1512764"/>
          </a:xfrm>
        </p:grpSpPr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F12DB2BC-382F-1D4C-B8A3-D78BF2D6EBF5}"/>
                </a:ext>
              </a:extLst>
            </p:cNvPr>
            <p:cNvGrpSpPr/>
            <p:nvPr/>
          </p:nvGrpSpPr>
          <p:grpSpPr>
            <a:xfrm>
              <a:off x="4713192" y="1556065"/>
              <a:ext cx="1373425" cy="1512764"/>
              <a:chOff x="463119" y="1612204"/>
              <a:chExt cx="1373425" cy="1512764"/>
            </a:xfrm>
          </p:grpSpPr>
          <p:grpSp>
            <p:nvGrpSpPr>
              <p:cNvPr id="98" name="Groupe 97">
                <a:extLst>
                  <a:ext uri="{FF2B5EF4-FFF2-40B4-BE49-F238E27FC236}">
                    <a16:creationId xmlns:a16="http://schemas.microsoft.com/office/drawing/2014/main" id="{4AB6962E-9E5F-8C4C-BC86-1517E5085FFD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01" name="Picture 8">
                  <a:extLst>
                    <a:ext uri="{FF2B5EF4-FFF2-40B4-BE49-F238E27FC236}">
                      <a16:creationId xmlns:a16="http://schemas.microsoft.com/office/drawing/2014/main" id="{A05486F3-E36A-8E47-9E53-88125DDB5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2D28DCD-F792-984B-A63C-D911DD6FECBF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557F0B49-B031-D741-A48F-EC3901A28249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1200</a:t>
                </a:r>
              </a:p>
              <a:p>
                <a:pPr algn="ctr"/>
                <a:r>
                  <a:rPr lang="fr-FR" sz="800" dirty="0" err="1">
                    <a:solidFill>
                      <a:schemeClr val="bg1"/>
                    </a:solidFill>
                  </a:rPr>
                  <a:t>Professeur.e.s</a:t>
                </a:r>
                <a:r>
                  <a:rPr lang="fr-FR" sz="800" dirty="0">
                    <a:solidFill>
                      <a:schemeClr val="bg1"/>
                    </a:solidFill>
                  </a:rPr>
                  <a:t> vacataires</a:t>
                </a:r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8FF45A1-F47B-2146-99E4-8CDED591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4576" y="1826291"/>
              <a:ext cx="450656" cy="482846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CAA4AEC-DF95-EE4D-839A-A3E21AFB53A6}"/>
              </a:ext>
            </a:extLst>
          </p:cNvPr>
          <p:cNvGrpSpPr/>
          <p:nvPr/>
        </p:nvGrpSpPr>
        <p:grpSpPr>
          <a:xfrm rot="20954642">
            <a:off x="6734832" y="2609022"/>
            <a:ext cx="1373425" cy="1512764"/>
            <a:chOff x="6388400" y="1567409"/>
            <a:chExt cx="1373425" cy="1512764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42F1EAF2-AD71-424B-B102-F2E05BE35051}"/>
                </a:ext>
              </a:extLst>
            </p:cNvPr>
            <p:cNvGrpSpPr/>
            <p:nvPr/>
          </p:nvGrpSpPr>
          <p:grpSpPr>
            <a:xfrm>
              <a:off x="6388400" y="1567409"/>
              <a:ext cx="1373425" cy="1512764"/>
              <a:chOff x="463119" y="1612204"/>
              <a:chExt cx="1373425" cy="1512764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FAA41C31-9524-9946-B2F6-0B89D89AE8D8}"/>
                  </a:ext>
                </a:extLst>
              </p:cNvPr>
              <p:cNvGrpSpPr/>
              <p:nvPr/>
            </p:nvGrpSpPr>
            <p:grpSpPr>
              <a:xfrm>
                <a:off x="463119" y="1612204"/>
                <a:ext cx="1373425" cy="1512764"/>
                <a:chOff x="463120" y="1612204"/>
                <a:chExt cx="891460" cy="995485"/>
              </a:xfrm>
            </p:grpSpPr>
            <p:pic>
              <p:nvPicPr>
                <p:cNvPr id="107" name="Picture 8">
                  <a:extLst>
                    <a:ext uri="{FF2B5EF4-FFF2-40B4-BE49-F238E27FC236}">
                      <a16:creationId xmlns:a16="http://schemas.microsoft.com/office/drawing/2014/main" id="{F8251420-EA67-0845-9720-390334A54B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8541245-E14D-9543-8C8D-EA58326B186F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BA9C88EB-46EE-3C48-959D-7C5BCD42FA17}"/>
                  </a:ext>
                </a:extLst>
              </p:cNvPr>
              <p:cNvSpPr txBox="1"/>
              <p:nvPr/>
            </p:nvSpPr>
            <p:spPr>
              <a:xfrm>
                <a:off x="567737" y="2365276"/>
                <a:ext cx="11678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102</a:t>
                </a:r>
              </a:p>
              <a:p>
                <a:pPr algn="ctr"/>
                <a:r>
                  <a:rPr lang="fr-FR" sz="800" dirty="0">
                    <a:solidFill>
                      <a:schemeClr val="bg1"/>
                    </a:solidFill>
                  </a:rPr>
                  <a:t>Avions</a:t>
                </a:r>
              </a:p>
            </p:txBody>
          </p: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745B918-CCCE-1B40-83A5-EA8B02DB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1535" y="1760697"/>
              <a:ext cx="567154" cy="567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75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EDF0CDFB-F475-674B-93B3-863629EE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campus ENAC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0" y="2279322"/>
            <a:ext cx="4669790" cy="18253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siège et campus principal à Toulouse, capitale européenne de l’aéronautique et de l’espace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campus implantés en régions</a:t>
            </a:r>
          </a:p>
          <a:p>
            <a:pPr lvl="2" indent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centres ENAC c’est aussi</a:t>
            </a:r>
          </a:p>
          <a:p>
            <a:pPr lvl="3" indent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nombreuses résidences étudiantes</a:t>
            </a:r>
          </a:p>
          <a:p>
            <a:pPr lvl="3" indent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services de restauration</a:t>
            </a:r>
          </a:p>
          <a:p>
            <a:pPr lvl="3" indent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installations sportives de qualité</a:t>
            </a:r>
          </a:p>
          <a:p>
            <a:pPr lvl="3" indent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vie associative et culturelle riche et variée</a:t>
            </a:r>
          </a:p>
          <a:p>
            <a:pPr indent="0"/>
            <a:endParaRPr lang="fr-FR" dirty="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5285B54-26A1-7148-8812-A79DBB5E444C}"/>
              </a:ext>
            </a:extLst>
          </p:cNvPr>
          <p:cNvGrpSpPr/>
          <p:nvPr/>
        </p:nvGrpSpPr>
        <p:grpSpPr>
          <a:xfrm rot="20729016">
            <a:off x="897222" y="1555724"/>
            <a:ext cx="2893205" cy="3186731"/>
            <a:chOff x="929067" y="1596769"/>
            <a:chExt cx="2893205" cy="318673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9592D35-0C56-294B-9D08-88160083102D}"/>
                </a:ext>
              </a:extLst>
            </p:cNvPr>
            <p:cNvGrpSpPr/>
            <p:nvPr/>
          </p:nvGrpSpPr>
          <p:grpSpPr>
            <a:xfrm>
              <a:off x="929067" y="1596769"/>
              <a:ext cx="2893205" cy="3186731"/>
              <a:chOff x="1561213" y="1489552"/>
              <a:chExt cx="2893205" cy="3186731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C5EE6D86-252D-C744-A016-A6F8D3AC2CCD}"/>
                  </a:ext>
                </a:extLst>
              </p:cNvPr>
              <p:cNvGrpSpPr/>
              <p:nvPr/>
            </p:nvGrpSpPr>
            <p:grpSpPr>
              <a:xfrm>
                <a:off x="1561213" y="1489552"/>
                <a:ext cx="2893205" cy="3186731"/>
                <a:chOff x="463120" y="1612204"/>
                <a:chExt cx="891460" cy="995485"/>
              </a:xfrm>
            </p:grpSpPr>
            <p:pic>
              <p:nvPicPr>
                <p:cNvPr id="20" name="Picture 8">
                  <a:extLst>
                    <a:ext uri="{FF2B5EF4-FFF2-40B4-BE49-F238E27FC236}">
                      <a16:creationId xmlns:a16="http://schemas.microsoft.com/office/drawing/2014/main" id="{F858ED57-4987-D345-8650-BD2463928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120" y="1612204"/>
                  <a:ext cx="891460" cy="995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2430FE-5499-614D-BF8E-BC9431E5E52A}"/>
                    </a:ext>
                  </a:extLst>
                </p:cNvPr>
                <p:cNvSpPr/>
                <p:nvPr/>
              </p:nvSpPr>
              <p:spPr>
                <a:xfrm>
                  <a:off x="531025" y="1650899"/>
                  <a:ext cx="758025" cy="8319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DA2353B-7788-FF49-89E3-216ADB1A5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8359" y="1831089"/>
                <a:ext cx="2378912" cy="2339591"/>
              </a:xfrm>
              <a:prstGeom prst="rect">
                <a:avLst/>
              </a:prstGeom>
            </p:spPr>
          </p:pic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2ADC423-39EA-A640-B661-4455149C4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044" y="3685540"/>
              <a:ext cx="88900" cy="1397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CD7F5FC-D295-2A46-AD49-CBA9BCC4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694" y="2493010"/>
              <a:ext cx="50800" cy="508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7234A6C7-202C-D940-BDF9-A7DAC3D3A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5426" y="3302635"/>
              <a:ext cx="50800" cy="5080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054DEAD3-CEB7-6A49-B458-4C374D2B9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6069" y="3572510"/>
              <a:ext cx="50800" cy="508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344F50C-823C-9E4F-A7D0-863B6960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5819" y="3799840"/>
              <a:ext cx="50800" cy="508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078F497-25F7-8C41-9BFA-AE5A7115C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1781" y="3774440"/>
              <a:ext cx="50800" cy="508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07E7CFA-1003-2748-941D-6B5CE2015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3444" y="3842385"/>
              <a:ext cx="50800" cy="508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66FD677-EDB6-1B42-A904-CC121C53C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9319" y="3910330"/>
              <a:ext cx="50800" cy="5080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16C5A73F-943D-614C-8325-3C96C8A0C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2732" y="3130444"/>
              <a:ext cx="50800" cy="50800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68E8756-3B62-E846-A21D-832E235F62BB}"/>
                </a:ext>
              </a:extLst>
            </p:cNvPr>
            <p:cNvSpPr txBox="1"/>
            <p:nvPr/>
          </p:nvSpPr>
          <p:spPr>
            <a:xfrm>
              <a:off x="2093305" y="3572510"/>
              <a:ext cx="55562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b="1" dirty="0"/>
                <a:t>TOULOUSE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C428041-15EF-7C41-9F2E-F510BD588E1F}"/>
                </a:ext>
              </a:extLst>
            </p:cNvPr>
            <p:cNvSpPr txBox="1"/>
            <p:nvPr/>
          </p:nvSpPr>
          <p:spPr>
            <a:xfrm>
              <a:off x="2275656" y="2364522"/>
              <a:ext cx="39687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MELUN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EEF64F8-0A6B-8248-B5CD-2079A7500A7A}"/>
                </a:ext>
              </a:extLst>
            </p:cNvPr>
            <p:cNvSpPr txBox="1"/>
            <p:nvPr/>
          </p:nvSpPr>
          <p:spPr>
            <a:xfrm>
              <a:off x="2493124" y="3000944"/>
              <a:ext cx="51001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SAINT YAN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051EB37-E910-FF41-BCC6-0BCCBDB1A27B}"/>
                </a:ext>
              </a:extLst>
            </p:cNvPr>
            <p:cNvSpPr txBox="1"/>
            <p:nvPr/>
          </p:nvSpPr>
          <p:spPr>
            <a:xfrm>
              <a:off x="2658993" y="3170106"/>
              <a:ext cx="51001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GRENOBLE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4FF3F10-D432-F74C-A4A0-E20B32BB7716}"/>
                </a:ext>
              </a:extLst>
            </p:cNvPr>
            <p:cNvSpPr txBox="1"/>
            <p:nvPr/>
          </p:nvSpPr>
          <p:spPr>
            <a:xfrm>
              <a:off x="1504192" y="3440821"/>
              <a:ext cx="5707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BISCARROSSE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26E910A-9946-524D-B4E3-D0AA1BC6F4A6}"/>
                </a:ext>
              </a:extLst>
            </p:cNvPr>
            <p:cNvSpPr txBox="1"/>
            <p:nvPr/>
          </p:nvSpPr>
          <p:spPr>
            <a:xfrm>
              <a:off x="2576252" y="3722896"/>
              <a:ext cx="57073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MONTPELLIER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F2DE853-57D1-C645-817F-3ECB750D2D96}"/>
                </a:ext>
              </a:extLst>
            </p:cNvPr>
            <p:cNvSpPr txBox="1"/>
            <p:nvPr/>
          </p:nvSpPr>
          <p:spPr>
            <a:xfrm>
              <a:off x="1799356" y="3807460"/>
              <a:ext cx="64058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CASTELNAUDARY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8902A81-09DC-684F-B8C6-9A29006EAB44}"/>
                </a:ext>
              </a:extLst>
            </p:cNvPr>
            <p:cNvSpPr txBox="1"/>
            <p:nvPr/>
          </p:nvSpPr>
          <p:spPr>
            <a:xfrm>
              <a:off x="2024129" y="3742998"/>
              <a:ext cx="37309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MURET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D5AF9A1-8BF0-1648-9336-02B1229A2428}"/>
                </a:ext>
              </a:extLst>
            </p:cNvPr>
            <p:cNvSpPr txBox="1"/>
            <p:nvPr/>
          </p:nvSpPr>
          <p:spPr>
            <a:xfrm>
              <a:off x="2336051" y="3858786"/>
              <a:ext cx="5882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/>
                <a:t>CARCASSONNE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86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5437DE42-8426-D54D-AD8D-0506D11C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école insérée dans des réseaux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046" y="1438183"/>
            <a:ext cx="4886687" cy="3390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Reconnue </a:t>
            </a:r>
            <a:r>
              <a:rPr lang="fr-FR"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 les plus grandes institutions internationales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Fédérale de Toulouse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Aerospace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Valley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Fonds de Dotation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Renforcer le rayonnement international de l’ENAC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Permettre l’insertion de tous les talents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Développer la recherche et l’innovation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ENAC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Alumni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réseau de 25 000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diplômé.e.s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partout dans le monde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Animation du réseau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Accompagnement des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diplômé.e.s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tout au long de leur carrière 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où qu’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ils.elles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soient</a:t>
            </a:r>
          </a:p>
          <a:p>
            <a:pPr marL="609750" lvl="1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Rayonnement de l’ENAC à travers l’organisation d’évènements, 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rencontres en France ou à l’étranger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b="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pic>
        <p:nvPicPr>
          <p:cNvPr id="41" name="Image 1" descr="Image 1">
            <a:extLst>
              <a:ext uri="{FF2B5EF4-FFF2-40B4-BE49-F238E27FC236}">
                <a16:creationId xmlns:a16="http://schemas.microsoft.com/office/drawing/2014/main" id="{30AF0FD0-A608-F24A-A51F-20BA58E5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75" y="1719804"/>
            <a:ext cx="1686136" cy="351279"/>
          </a:xfrm>
          <a:prstGeom prst="rect">
            <a:avLst/>
          </a:prstGeom>
          <a:noFill/>
          <a:ln w="12700">
            <a:noFill/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DBEBBE-EB63-B34A-9BA6-29F226859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49" y="498340"/>
            <a:ext cx="732460" cy="830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C12820-44DD-9E4B-8D7F-D0A4277658DC}"/>
              </a:ext>
            </a:extLst>
          </p:cNvPr>
          <p:cNvSpPr/>
          <p:nvPr/>
        </p:nvSpPr>
        <p:spPr>
          <a:xfrm>
            <a:off x="4716218" y="1393397"/>
            <a:ext cx="432959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L’incubateur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pré-incubation à l’incubation, cette structure créée en 2017 répond aux différents besoins en matière d’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entrepreunariat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lien avec son écosystème.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Accompagner des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porteur.se.s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projets dans la création d’une Start-up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Valorisation de la recherche ENAC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Coaching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L’incubateur ENAC est ouvert aux :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Elèves ENAC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Chercheur.se.s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ENAC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Personnels ENAC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Porteur.se.s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projets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Partenaires de l’ENAC</a:t>
            </a:r>
          </a:p>
          <a:p>
            <a:pPr marL="628650" lvl="1" indent="-171450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Ancien.ne.s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élèves de l’ENAC</a:t>
            </a:r>
          </a:p>
        </p:txBody>
      </p:sp>
    </p:spTree>
    <p:extLst>
      <p:ext uri="{BB962C8B-B14F-4D97-AF65-F5344CB8AC3E}">
        <p14:creationId xmlns:p14="http://schemas.microsoft.com/office/powerpoint/2010/main" val="150025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rayonnement de l’ENAC dans le monde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945" y="1883486"/>
            <a:ext cx="7492303" cy="32600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référence internationale dans le domaine de la formation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Accueil d’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étudiant.e.s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étranger.e.s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originaires des 5 continents et dont le nombre représente 30% des élèves de l’Ecole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de 50 accords de coopération avec des universités partenaires avec délivrance de double-diplôme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60% d’élèves ENAC en mobilité 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Implantation de formations à l’étranger : Masters, Advanced Masters et MBA en Chine, Indonésie, Inde, Philippine, Brésil…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Contrats de partenariats avec des institutions locales d’aviation civile, compagnies aériennes, aéroports ou entreprises pour des formations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contrôleur.e.s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aériens, pilotes de ligne, flight dispatchers…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Coopération avec la DGAC à travers des activités des directions opérationnelles de la DGAC à des instances internationales règlementaires et régaliennes telles que l’OACI, l’ECAC, l’EASA pour la formation des cadres des aviations civiles étrangères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b="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1FFDAB-ED14-854B-BCD7-B3223050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318" y="491281"/>
            <a:ext cx="678761" cy="8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erbe, extérieur, signe, bâtiment&#10;&#10;Description générée automatiquement">
            <a:extLst>
              <a:ext uri="{FF2B5EF4-FFF2-40B4-BE49-F238E27FC236}">
                <a16:creationId xmlns:a16="http://schemas.microsoft.com/office/drawing/2014/main" id="{1A7652A5-DDF1-2A44-B8D1-EBFDF813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94" y="1393397"/>
            <a:ext cx="9159323" cy="3390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24/11/2022</a:t>
            </a:fld>
            <a:endParaRPr lang="fr-FR" cap="all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école proche des entreprises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94" y="1896710"/>
            <a:ext cx="5912391" cy="2829191"/>
          </a:xfrm>
        </p:spPr>
        <p:txBody>
          <a:bodyPr/>
          <a:lstStyle/>
          <a:p>
            <a:pPr indent="0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liens forts avec le monde de l’entreprise et de l’innovation grâce à :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signature de partenariats avec des industriels, des organisations internationales employeurs des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étudiant.e.s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L’organisation de journées entreprises chaque année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recrutement de professionnels dans les équipes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professeur.e.s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vacataires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participation active des entreprises dans les instances de gouvernance de l’école pour s’assurer de l’adéquation permanente entre les besoins des employeurs et le contenu des formations</a:t>
            </a:r>
          </a:p>
          <a:p>
            <a:pPr marL="4954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création de Chaires d’enseignement et de recherche pour créer des compétences conjointes dans les différents domaines de compétence de l’école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endParaRPr lang="fr-FR"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  <a:p>
            <a:pPr indent="0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600FBC-5BAC-CC41-80C4-51FE895EF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86" y="496052"/>
            <a:ext cx="655109" cy="7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3232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6B0A1C29-2D3C-6048-8C4B-992AC3CDE872}" vid="{8C8A0196-E4DB-2D4E-A480-3CA224B33B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PREMIER MINISTRE</Template>
  <TotalTime>804</TotalTime>
  <Words>1439</Words>
  <Application>Microsoft Macintosh PowerPoint</Application>
  <PresentationFormat>Affichage à l'écran (16:9)</PresentationFormat>
  <Paragraphs>267</Paragraphs>
  <Slides>17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Helvetica Neue</vt:lpstr>
      <vt:lpstr>Open Sans</vt:lpstr>
      <vt:lpstr>Wingdings</vt:lpstr>
      <vt:lpstr>PREMIER MINISTRE</vt:lpstr>
      <vt:lpstr>Présentation PowerPoint</vt:lpstr>
      <vt:lpstr>70 ans d’excellence aéronautique</vt:lpstr>
      <vt:lpstr>Les missions de l’ENAC</vt:lpstr>
      <vt:lpstr>Les chiffres clés de l’ENAC</vt:lpstr>
      <vt:lpstr>Les chiffres clés de l’ENAC</vt:lpstr>
      <vt:lpstr>Les campus ENAC</vt:lpstr>
      <vt:lpstr>Une école insérée dans des réseaux</vt:lpstr>
      <vt:lpstr>Le rayonnement de l’ENAC dans le monde</vt:lpstr>
      <vt:lpstr>Une école proche des entreprises</vt:lpstr>
      <vt:lpstr>Une école engagée</vt:lpstr>
      <vt:lpstr>Former les professionnels du transport aérien</vt:lpstr>
      <vt:lpstr>Former les professionnels du transport aérien</vt:lpstr>
      <vt:lpstr>Former les professionnels du transport aérien</vt:lpstr>
      <vt:lpstr>La recherche à l’ENAC</vt:lpstr>
      <vt:lpstr>Une recherche interdisciplinaire</vt:lpstr>
      <vt:lpstr>Vidéo de présentation de l’ENAC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Jerome ESPENAN</dc:creator>
  <cp:keywords/>
  <dc:description/>
  <cp:lastModifiedBy>Jerome ESPENAN</cp:lastModifiedBy>
  <cp:revision>77</cp:revision>
  <dcterms:created xsi:type="dcterms:W3CDTF">2020-10-08T08:23:04Z</dcterms:created>
  <dcterms:modified xsi:type="dcterms:W3CDTF">2022-11-24T15:41:09Z</dcterms:modified>
  <cp:category/>
</cp:coreProperties>
</file>